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 id="2147483662" r:id="rId2"/>
    <p:sldMasterId id="2147483660" r:id="rId3"/>
    <p:sldMasterId id="2147483673" r:id="rId4"/>
    <p:sldMasterId id="2147483675" r:id="rId5"/>
    <p:sldMasterId id="2147483681" r:id="rId6"/>
  </p:sldMasterIdLst>
  <p:notesMasterIdLst>
    <p:notesMasterId r:id="rId37"/>
  </p:notesMasterIdLst>
  <p:handoutMasterIdLst>
    <p:handoutMasterId r:id="rId38"/>
  </p:handoutMasterIdLst>
  <p:sldIdLst>
    <p:sldId id="256" r:id="rId7"/>
    <p:sldId id="260" r:id="rId8"/>
    <p:sldId id="261" r:id="rId9"/>
    <p:sldId id="262" r:id="rId10"/>
    <p:sldId id="492" r:id="rId11"/>
    <p:sldId id="269" r:id="rId12"/>
    <p:sldId id="490" r:id="rId13"/>
    <p:sldId id="264" r:id="rId14"/>
    <p:sldId id="323" r:id="rId15"/>
    <p:sldId id="369" r:id="rId16"/>
    <p:sldId id="488" r:id="rId17"/>
    <p:sldId id="375" r:id="rId18"/>
    <p:sldId id="343" r:id="rId19"/>
    <p:sldId id="321" r:id="rId20"/>
    <p:sldId id="377" r:id="rId21"/>
    <p:sldId id="325" r:id="rId22"/>
    <p:sldId id="486" r:id="rId23"/>
    <p:sldId id="293" r:id="rId24"/>
    <p:sldId id="463" r:id="rId25"/>
    <p:sldId id="465" r:id="rId26"/>
    <p:sldId id="469" r:id="rId27"/>
    <p:sldId id="466" r:id="rId28"/>
    <p:sldId id="467" r:id="rId29"/>
    <p:sldId id="468" r:id="rId30"/>
    <p:sldId id="471" r:id="rId31"/>
    <p:sldId id="276" r:id="rId32"/>
    <p:sldId id="470" r:id="rId33"/>
    <p:sldId id="464" r:id="rId34"/>
    <p:sldId id="317" r:id="rId35"/>
    <p:sldId id="378" r:id="rId36"/>
  </p:sldIdLst>
  <p:sldSz cx="9906000" cy="6858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41">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952"/>
    <a:srgbClr val="266EBC"/>
    <a:srgbClr val="D41217"/>
    <a:srgbClr val="2404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6" autoAdjust="0"/>
    <p:restoredTop sz="94648" autoAdjust="0"/>
  </p:normalViewPr>
  <p:slideViewPr>
    <p:cSldViewPr snapToGrid="0" snapToObjects="1">
      <p:cViewPr varScale="1">
        <p:scale>
          <a:sx n="68" d="100"/>
          <a:sy n="68" d="100"/>
        </p:scale>
        <p:origin x="1092" y="40"/>
      </p:cViewPr>
      <p:guideLst>
        <p:guide orient="horz" pos="4141"/>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166E62-C235-4E87-8270-D5A7E7E581E2}" type="doc">
      <dgm:prSet loTypeId="urn:microsoft.com/office/officeart/2005/8/layout/architecture" loCatId="relationship" qsTypeId="urn:microsoft.com/office/officeart/2005/8/quickstyle/simple1" qsCatId="simple" csTypeId="urn:microsoft.com/office/officeart/2005/8/colors/accent0_3" csCatId="mainScheme" phldr="1"/>
      <dgm:spPr/>
      <dgm:t>
        <a:bodyPr/>
        <a:lstStyle/>
        <a:p>
          <a:endParaRPr lang="en-GB"/>
        </a:p>
      </dgm:t>
    </dgm:pt>
    <dgm:pt modelId="{8D12D47A-7B02-43FB-B3B9-3C98A4638061}">
      <dgm:prSet phldrT="[Text]" custT="1"/>
      <dgm:spPr>
        <a:solidFill>
          <a:srgbClr val="BDBCB7"/>
        </a:solidFill>
      </dgm:spPr>
      <dgm:t>
        <a:bodyPr/>
        <a:lstStyle/>
        <a:p>
          <a:r>
            <a:rPr lang="en-GB" sz="1800" b="1" dirty="0">
              <a:solidFill>
                <a:schemeClr val="bg1"/>
              </a:solidFill>
            </a:rPr>
            <a:t>RESPONSIBLE / TRUSTED</a:t>
          </a:r>
        </a:p>
        <a:p>
          <a:r>
            <a:rPr lang="en-GB" sz="1600" b="0" dirty="0">
              <a:solidFill>
                <a:schemeClr val="bg1"/>
              </a:solidFill>
            </a:rPr>
            <a:t>Ca.£90m impact fund management contracts |</a:t>
          </a:r>
          <a:r>
            <a:rPr lang="en-GB" sz="1600" dirty="0"/>
            <a:t>13 live funds</a:t>
          </a:r>
        </a:p>
        <a:p>
          <a:r>
            <a:rPr lang="en-GB" sz="1600" dirty="0"/>
            <a:t>Over £200m private investment leveraged</a:t>
          </a:r>
        </a:p>
      </dgm:t>
    </dgm:pt>
    <dgm:pt modelId="{513588A1-FD46-4EDA-AFEE-13165ADECC07}" type="parTrans" cxnId="{3208241F-99A3-43BE-BB98-74DF8017916E}">
      <dgm:prSet/>
      <dgm:spPr/>
      <dgm:t>
        <a:bodyPr/>
        <a:lstStyle/>
        <a:p>
          <a:endParaRPr lang="en-GB"/>
        </a:p>
      </dgm:t>
    </dgm:pt>
    <dgm:pt modelId="{45AAE582-4D63-42DC-AC74-7D611B068492}" type="sibTrans" cxnId="{3208241F-99A3-43BE-BB98-74DF8017916E}">
      <dgm:prSet/>
      <dgm:spPr/>
      <dgm:t>
        <a:bodyPr/>
        <a:lstStyle/>
        <a:p>
          <a:endParaRPr lang="en-GB"/>
        </a:p>
      </dgm:t>
    </dgm:pt>
    <dgm:pt modelId="{F0070AFF-DFC6-4B4C-A01E-4F6332ABFE16}">
      <dgm:prSet phldrT="[Text]" custT="1"/>
      <dgm:spPr>
        <a:solidFill>
          <a:srgbClr val="929292"/>
        </a:solidFill>
      </dgm:spPr>
      <dgm:t>
        <a:bodyPr/>
        <a:lstStyle/>
        <a:p>
          <a:r>
            <a:rPr lang="en-GB" sz="1800" b="1" dirty="0"/>
            <a:t>SME FUNDING EXPERTS</a:t>
          </a:r>
        </a:p>
        <a:p>
          <a:r>
            <a:rPr lang="en-GB" sz="1600" dirty="0"/>
            <a:t>Supporting SMEs since 2002: market-gap </a:t>
          </a:r>
          <a:br>
            <a:rPr lang="en-GB" sz="1600" dirty="0"/>
          </a:br>
          <a:r>
            <a:rPr lang="en-GB" sz="1600" dirty="0"/>
            <a:t>“impact” fund management expertise</a:t>
          </a:r>
        </a:p>
        <a:p>
          <a:r>
            <a:rPr lang="en-GB" sz="1600" dirty="0"/>
            <a:t>Early-stage, high growth, non asset-backed lending</a:t>
          </a:r>
        </a:p>
      </dgm:t>
    </dgm:pt>
    <dgm:pt modelId="{1BCB94DB-1D1B-47EF-861D-FEFDB91DF0D3}" type="parTrans" cxnId="{6B39D6DC-9E59-4CE9-AEDF-ACA0ABDC8D81}">
      <dgm:prSet/>
      <dgm:spPr/>
      <dgm:t>
        <a:bodyPr/>
        <a:lstStyle/>
        <a:p>
          <a:endParaRPr lang="en-GB"/>
        </a:p>
      </dgm:t>
    </dgm:pt>
    <dgm:pt modelId="{6A7B444E-50AC-4833-8C92-0B19D285D725}" type="sibTrans" cxnId="{6B39D6DC-9E59-4CE9-AEDF-ACA0ABDC8D81}">
      <dgm:prSet/>
      <dgm:spPr/>
      <dgm:t>
        <a:bodyPr/>
        <a:lstStyle/>
        <a:p>
          <a:endParaRPr lang="en-GB"/>
        </a:p>
      </dgm:t>
    </dgm:pt>
    <dgm:pt modelId="{3A0ED24A-8EB7-49AF-B9F4-3E3978E5DEC8}">
      <dgm:prSet phldrT="[Text]" custT="1"/>
      <dgm:spPr>
        <a:solidFill>
          <a:srgbClr val="90D8F8"/>
        </a:solidFill>
      </dgm:spPr>
      <dgm:t>
        <a:bodyPr/>
        <a:lstStyle/>
        <a:p>
          <a:r>
            <a:rPr lang="en-GB" sz="1800" b="1" dirty="0"/>
            <a:t>STRONG TRACK RECORD</a:t>
          </a:r>
        </a:p>
        <a:p>
          <a:r>
            <a:rPr lang="en-GB" sz="1600" b="0" dirty="0"/>
            <a:t>£47m+ lent to 420+ SMEs</a:t>
          </a:r>
        </a:p>
        <a:p>
          <a:r>
            <a:rPr lang="en-GB" sz="1600" b="0" dirty="0"/>
            <a:t>Ca.9% w-offs (cumulative)</a:t>
          </a:r>
          <a:endParaRPr lang="en-GB" sz="1600" dirty="0"/>
        </a:p>
      </dgm:t>
    </dgm:pt>
    <dgm:pt modelId="{7C92587F-859E-4B0E-9693-D164C29A7A02}" type="parTrans" cxnId="{C84CCBD6-33F9-4369-A8E6-EDC4354877A0}">
      <dgm:prSet/>
      <dgm:spPr/>
      <dgm:t>
        <a:bodyPr/>
        <a:lstStyle/>
        <a:p>
          <a:endParaRPr lang="en-GB"/>
        </a:p>
      </dgm:t>
    </dgm:pt>
    <dgm:pt modelId="{8AF2EDB3-26B4-4FA2-8B42-E509415D9BF4}" type="sibTrans" cxnId="{C84CCBD6-33F9-4369-A8E6-EDC4354877A0}">
      <dgm:prSet/>
      <dgm:spPr/>
      <dgm:t>
        <a:bodyPr/>
        <a:lstStyle/>
        <a:p>
          <a:endParaRPr lang="en-GB"/>
        </a:p>
      </dgm:t>
    </dgm:pt>
    <dgm:pt modelId="{2778CE2A-4193-4AF5-9639-744523FFBAEF}">
      <dgm:prSet phldrT="[Text]" custT="1"/>
      <dgm:spPr>
        <a:solidFill>
          <a:srgbClr val="BDBCB7"/>
        </a:solidFill>
      </dgm:spPr>
      <dgm:t>
        <a:bodyPr/>
        <a:lstStyle/>
        <a:p>
          <a:pPr algn="ctr"/>
          <a:r>
            <a:rPr lang="en-GB" sz="1800" b="1" dirty="0"/>
            <a:t>SOCIAL ENTERPRISE</a:t>
          </a:r>
        </a:p>
        <a:p>
          <a:pPr algn="ctr"/>
          <a:r>
            <a:rPr lang="en-GB" sz="1600" dirty="0"/>
            <a:t>Community Interest Company</a:t>
          </a:r>
        </a:p>
        <a:p>
          <a:pPr algn="ctr"/>
          <a:r>
            <a:rPr lang="en-GB" sz="1600" dirty="0"/>
            <a:t>Asset-locked (CLG): reinvest </a:t>
          </a:r>
          <a:br>
            <a:rPr lang="en-GB" sz="1600" dirty="0"/>
          </a:br>
          <a:r>
            <a:rPr lang="en-GB" sz="1600" dirty="0"/>
            <a:t>for core purpose</a:t>
          </a:r>
        </a:p>
      </dgm:t>
    </dgm:pt>
    <dgm:pt modelId="{F3379730-0E9E-4EF5-AF8B-A529ABB52A30}" type="parTrans" cxnId="{BF37C79E-5BFF-4B9C-AAFC-7526DC647375}">
      <dgm:prSet/>
      <dgm:spPr/>
      <dgm:t>
        <a:bodyPr/>
        <a:lstStyle/>
        <a:p>
          <a:endParaRPr lang="en-GB"/>
        </a:p>
      </dgm:t>
    </dgm:pt>
    <dgm:pt modelId="{761CD673-5178-4735-8BE0-29F8C50F6318}" type="sibTrans" cxnId="{BF37C79E-5BFF-4B9C-AAFC-7526DC647375}">
      <dgm:prSet/>
      <dgm:spPr/>
      <dgm:t>
        <a:bodyPr/>
        <a:lstStyle/>
        <a:p>
          <a:endParaRPr lang="en-GB"/>
        </a:p>
      </dgm:t>
    </dgm:pt>
    <dgm:pt modelId="{CB1F9809-B4F9-408C-AD14-A6373D8FB7F8}">
      <dgm:prSet phldrT="[Text]"/>
      <dgm:spPr>
        <a:solidFill>
          <a:srgbClr val="00A3D5"/>
        </a:solidFill>
      </dgm:spPr>
      <dgm:t>
        <a:bodyPr/>
        <a:lstStyle/>
        <a:p>
          <a:endParaRPr lang="en-GB" dirty="0"/>
        </a:p>
      </dgm:t>
    </dgm:pt>
    <dgm:pt modelId="{D4FE9993-42CA-40BD-B12A-466E454E39FC}" type="parTrans" cxnId="{99D58395-D6D3-4CF4-A403-5A554D874841}">
      <dgm:prSet/>
      <dgm:spPr/>
      <dgm:t>
        <a:bodyPr/>
        <a:lstStyle/>
        <a:p>
          <a:endParaRPr lang="en-GB"/>
        </a:p>
      </dgm:t>
    </dgm:pt>
    <dgm:pt modelId="{F52380A3-AC0C-4B8A-9E6F-A73EBF2B5EAA}" type="sibTrans" cxnId="{99D58395-D6D3-4CF4-A403-5A554D874841}">
      <dgm:prSet/>
      <dgm:spPr/>
      <dgm:t>
        <a:bodyPr/>
        <a:lstStyle/>
        <a:p>
          <a:endParaRPr lang="en-GB"/>
        </a:p>
      </dgm:t>
    </dgm:pt>
    <dgm:pt modelId="{5D2ABCDF-DC23-42BD-9C90-DFCB75E624FC}" type="pres">
      <dgm:prSet presAssocID="{B3166E62-C235-4E87-8270-D5A7E7E581E2}" presName="Name0" presStyleCnt="0">
        <dgm:presLayoutVars>
          <dgm:chPref val="1"/>
          <dgm:dir/>
          <dgm:animOne val="branch"/>
          <dgm:animLvl val="lvl"/>
          <dgm:resizeHandles/>
        </dgm:presLayoutVars>
      </dgm:prSet>
      <dgm:spPr/>
    </dgm:pt>
    <dgm:pt modelId="{91D216B9-1158-480D-8A8E-4F7B4A3D2235}" type="pres">
      <dgm:prSet presAssocID="{8D12D47A-7B02-43FB-B3B9-3C98A4638061}" presName="vertOne" presStyleCnt="0"/>
      <dgm:spPr/>
    </dgm:pt>
    <dgm:pt modelId="{7C44AAEA-B1A3-43E5-9D65-CC901CE7E2DE}" type="pres">
      <dgm:prSet presAssocID="{8D12D47A-7B02-43FB-B3B9-3C98A4638061}" presName="txOne" presStyleLbl="node0" presStyleIdx="0" presStyleCnt="1" custScaleX="65169" custLinFactNeighborX="16328" custLinFactNeighborY="-48374">
        <dgm:presLayoutVars>
          <dgm:chPref val="3"/>
        </dgm:presLayoutVars>
      </dgm:prSet>
      <dgm:spPr/>
    </dgm:pt>
    <dgm:pt modelId="{9DFB833C-B839-4916-829F-1A16BAE71CBB}" type="pres">
      <dgm:prSet presAssocID="{8D12D47A-7B02-43FB-B3B9-3C98A4638061}" presName="parTransOne" presStyleCnt="0"/>
      <dgm:spPr/>
    </dgm:pt>
    <dgm:pt modelId="{E2F1587B-514A-46E0-9214-BC92352ED739}" type="pres">
      <dgm:prSet presAssocID="{8D12D47A-7B02-43FB-B3B9-3C98A4638061}" presName="horzOne" presStyleCnt="0"/>
      <dgm:spPr/>
    </dgm:pt>
    <dgm:pt modelId="{74C83D63-2B62-4CE2-A9A6-41A4D2315927}" type="pres">
      <dgm:prSet presAssocID="{F0070AFF-DFC6-4B4C-A01E-4F6332ABFE16}" presName="vertTwo" presStyleCnt="0"/>
      <dgm:spPr/>
    </dgm:pt>
    <dgm:pt modelId="{F5EBD5A5-24C3-48B3-9503-AC526C3B20EE}" type="pres">
      <dgm:prSet presAssocID="{F0070AFF-DFC6-4B4C-A01E-4F6332ABFE16}" presName="txTwo" presStyleLbl="node2" presStyleIdx="0" presStyleCnt="2" custLinFactNeighborY="-20340">
        <dgm:presLayoutVars>
          <dgm:chPref val="3"/>
        </dgm:presLayoutVars>
      </dgm:prSet>
      <dgm:spPr/>
    </dgm:pt>
    <dgm:pt modelId="{CEDEFD16-F4C4-4F76-A0EB-95DA70E9EC10}" type="pres">
      <dgm:prSet presAssocID="{F0070AFF-DFC6-4B4C-A01E-4F6332ABFE16}" presName="parTransTwo" presStyleCnt="0"/>
      <dgm:spPr/>
    </dgm:pt>
    <dgm:pt modelId="{F42F8419-D2D6-4D03-B863-EF3BCA83EC26}" type="pres">
      <dgm:prSet presAssocID="{F0070AFF-DFC6-4B4C-A01E-4F6332ABFE16}" presName="horzTwo" presStyleCnt="0"/>
      <dgm:spPr/>
    </dgm:pt>
    <dgm:pt modelId="{F91505F7-5EA8-4F79-B102-9B3A9B6FEB3F}" type="pres">
      <dgm:prSet presAssocID="{3A0ED24A-8EB7-49AF-B9F4-3E3978E5DEC8}" presName="vertThree" presStyleCnt="0"/>
      <dgm:spPr/>
    </dgm:pt>
    <dgm:pt modelId="{806BF08E-694F-4D01-88DB-FFF47B589501}" type="pres">
      <dgm:prSet presAssocID="{3A0ED24A-8EB7-49AF-B9F4-3E3978E5DEC8}" presName="txThree" presStyleLbl="node3" presStyleIdx="0" presStyleCnt="2">
        <dgm:presLayoutVars>
          <dgm:chPref val="3"/>
        </dgm:presLayoutVars>
      </dgm:prSet>
      <dgm:spPr/>
    </dgm:pt>
    <dgm:pt modelId="{21F43F54-82A3-4707-A8D0-DB106C90EACB}" type="pres">
      <dgm:prSet presAssocID="{3A0ED24A-8EB7-49AF-B9F4-3E3978E5DEC8}" presName="horzThree" presStyleCnt="0"/>
      <dgm:spPr/>
    </dgm:pt>
    <dgm:pt modelId="{AED8C5CA-AD09-4A95-BB4F-3DEAE0951C7F}" type="pres">
      <dgm:prSet presAssocID="{8AF2EDB3-26B4-4FA2-8B42-E509415D9BF4}" presName="sibSpaceThree" presStyleCnt="0"/>
      <dgm:spPr/>
    </dgm:pt>
    <dgm:pt modelId="{99279516-39A0-44BB-9DCF-CC8930D74456}" type="pres">
      <dgm:prSet presAssocID="{2778CE2A-4193-4AF5-9639-744523FFBAEF}" presName="vertThree" presStyleCnt="0"/>
      <dgm:spPr/>
    </dgm:pt>
    <dgm:pt modelId="{5349BC12-B606-4BE1-8A3F-9F9EA39CD32C}" type="pres">
      <dgm:prSet presAssocID="{2778CE2A-4193-4AF5-9639-744523FFBAEF}" presName="txThree" presStyleLbl="node3" presStyleIdx="1" presStyleCnt="2">
        <dgm:presLayoutVars>
          <dgm:chPref val="3"/>
        </dgm:presLayoutVars>
      </dgm:prSet>
      <dgm:spPr/>
    </dgm:pt>
    <dgm:pt modelId="{4F4DC0E5-AC1D-498B-8B31-A2DB6387CD96}" type="pres">
      <dgm:prSet presAssocID="{2778CE2A-4193-4AF5-9639-744523FFBAEF}" presName="horzThree" presStyleCnt="0"/>
      <dgm:spPr/>
    </dgm:pt>
    <dgm:pt modelId="{B17F64A7-DCF1-4081-BEC3-6EC9933A59C8}" type="pres">
      <dgm:prSet presAssocID="{6A7B444E-50AC-4833-8C92-0B19D285D725}" presName="sibSpaceTwo" presStyleCnt="0"/>
      <dgm:spPr/>
    </dgm:pt>
    <dgm:pt modelId="{84B01907-7EAE-45F6-9EB3-FA789D94E925}" type="pres">
      <dgm:prSet presAssocID="{CB1F9809-B4F9-408C-AD14-A6373D8FB7F8}" presName="vertTwo" presStyleCnt="0"/>
      <dgm:spPr/>
    </dgm:pt>
    <dgm:pt modelId="{1DDB3037-CBC0-44F9-AE7C-BA48961880B6}" type="pres">
      <dgm:prSet presAssocID="{CB1F9809-B4F9-408C-AD14-A6373D8FB7F8}" presName="txTwo" presStyleLbl="node2" presStyleIdx="1" presStyleCnt="2" custScaleY="209602" custLinFactNeighborX="-3101" custLinFactNeighborY="-2423">
        <dgm:presLayoutVars>
          <dgm:chPref val="3"/>
        </dgm:presLayoutVars>
      </dgm:prSet>
      <dgm:spPr/>
    </dgm:pt>
    <dgm:pt modelId="{F6491030-FD36-4379-949B-2BD4EE1B9332}" type="pres">
      <dgm:prSet presAssocID="{CB1F9809-B4F9-408C-AD14-A6373D8FB7F8}" presName="horzTwo" presStyleCnt="0"/>
      <dgm:spPr/>
    </dgm:pt>
  </dgm:ptLst>
  <dgm:cxnLst>
    <dgm:cxn modelId="{F0307B00-DC6E-42CC-829E-097AF47E7B1D}" type="presOf" srcId="{CB1F9809-B4F9-408C-AD14-A6373D8FB7F8}" destId="{1DDB3037-CBC0-44F9-AE7C-BA48961880B6}" srcOrd="0" destOrd="0" presId="urn:microsoft.com/office/officeart/2005/8/layout/architecture"/>
    <dgm:cxn modelId="{3208241F-99A3-43BE-BB98-74DF8017916E}" srcId="{B3166E62-C235-4E87-8270-D5A7E7E581E2}" destId="{8D12D47A-7B02-43FB-B3B9-3C98A4638061}" srcOrd="0" destOrd="0" parTransId="{513588A1-FD46-4EDA-AFEE-13165ADECC07}" sibTransId="{45AAE582-4D63-42DC-AC74-7D611B068492}"/>
    <dgm:cxn modelId="{47BBCC4F-B86D-4161-85BF-E70A0F4F801D}" type="presOf" srcId="{8D12D47A-7B02-43FB-B3B9-3C98A4638061}" destId="{7C44AAEA-B1A3-43E5-9D65-CC901CE7E2DE}" srcOrd="0" destOrd="0" presId="urn:microsoft.com/office/officeart/2005/8/layout/architecture"/>
    <dgm:cxn modelId="{7168AB72-4B8B-4963-9FC5-46E86A6D55DC}" type="presOf" srcId="{3A0ED24A-8EB7-49AF-B9F4-3E3978E5DEC8}" destId="{806BF08E-694F-4D01-88DB-FFF47B589501}" srcOrd="0" destOrd="0" presId="urn:microsoft.com/office/officeart/2005/8/layout/architecture"/>
    <dgm:cxn modelId="{3E86E573-F950-4F87-9A21-92F5A55F6B55}" type="presOf" srcId="{F0070AFF-DFC6-4B4C-A01E-4F6332ABFE16}" destId="{F5EBD5A5-24C3-48B3-9503-AC526C3B20EE}" srcOrd="0" destOrd="0" presId="urn:microsoft.com/office/officeart/2005/8/layout/architecture"/>
    <dgm:cxn modelId="{5671F27C-34E7-413C-9BFB-45A36B23864F}" type="presOf" srcId="{2778CE2A-4193-4AF5-9639-744523FFBAEF}" destId="{5349BC12-B606-4BE1-8A3F-9F9EA39CD32C}" srcOrd="0" destOrd="0" presId="urn:microsoft.com/office/officeart/2005/8/layout/architecture"/>
    <dgm:cxn modelId="{99D58395-D6D3-4CF4-A403-5A554D874841}" srcId="{8D12D47A-7B02-43FB-B3B9-3C98A4638061}" destId="{CB1F9809-B4F9-408C-AD14-A6373D8FB7F8}" srcOrd="1" destOrd="0" parTransId="{D4FE9993-42CA-40BD-B12A-466E454E39FC}" sibTransId="{F52380A3-AC0C-4B8A-9E6F-A73EBF2B5EAA}"/>
    <dgm:cxn modelId="{BF37C79E-5BFF-4B9C-AAFC-7526DC647375}" srcId="{F0070AFF-DFC6-4B4C-A01E-4F6332ABFE16}" destId="{2778CE2A-4193-4AF5-9639-744523FFBAEF}" srcOrd="1" destOrd="0" parTransId="{F3379730-0E9E-4EF5-AF8B-A529ABB52A30}" sibTransId="{761CD673-5178-4735-8BE0-29F8C50F6318}"/>
    <dgm:cxn modelId="{599CD1A5-6638-4C80-B6F6-886EFBDBC8E4}" type="presOf" srcId="{B3166E62-C235-4E87-8270-D5A7E7E581E2}" destId="{5D2ABCDF-DC23-42BD-9C90-DFCB75E624FC}" srcOrd="0" destOrd="0" presId="urn:microsoft.com/office/officeart/2005/8/layout/architecture"/>
    <dgm:cxn modelId="{C84CCBD6-33F9-4369-A8E6-EDC4354877A0}" srcId="{F0070AFF-DFC6-4B4C-A01E-4F6332ABFE16}" destId="{3A0ED24A-8EB7-49AF-B9F4-3E3978E5DEC8}" srcOrd="0" destOrd="0" parTransId="{7C92587F-859E-4B0E-9693-D164C29A7A02}" sibTransId="{8AF2EDB3-26B4-4FA2-8B42-E509415D9BF4}"/>
    <dgm:cxn modelId="{6B39D6DC-9E59-4CE9-AEDF-ACA0ABDC8D81}" srcId="{8D12D47A-7B02-43FB-B3B9-3C98A4638061}" destId="{F0070AFF-DFC6-4B4C-A01E-4F6332ABFE16}" srcOrd="0" destOrd="0" parTransId="{1BCB94DB-1D1B-47EF-861D-FEFDB91DF0D3}" sibTransId="{6A7B444E-50AC-4833-8C92-0B19D285D725}"/>
    <dgm:cxn modelId="{735A06A5-D33F-4DBE-B4EF-006ABB4ACA3B}" type="presParOf" srcId="{5D2ABCDF-DC23-42BD-9C90-DFCB75E624FC}" destId="{91D216B9-1158-480D-8A8E-4F7B4A3D2235}" srcOrd="0" destOrd="0" presId="urn:microsoft.com/office/officeart/2005/8/layout/architecture"/>
    <dgm:cxn modelId="{82605FCE-846A-4E31-AF8C-DCC5D3D548F7}" type="presParOf" srcId="{91D216B9-1158-480D-8A8E-4F7B4A3D2235}" destId="{7C44AAEA-B1A3-43E5-9D65-CC901CE7E2DE}" srcOrd="0" destOrd="0" presId="urn:microsoft.com/office/officeart/2005/8/layout/architecture"/>
    <dgm:cxn modelId="{1BCF773E-056F-460A-B3F5-7F41A3368B33}" type="presParOf" srcId="{91D216B9-1158-480D-8A8E-4F7B4A3D2235}" destId="{9DFB833C-B839-4916-829F-1A16BAE71CBB}" srcOrd="1" destOrd="0" presId="urn:microsoft.com/office/officeart/2005/8/layout/architecture"/>
    <dgm:cxn modelId="{339E5056-E053-457E-A1A8-76E1BFB62597}" type="presParOf" srcId="{91D216B9-1158-480D-8A8E-4F7B4A3D2235}" destId="{E2F1587B-514A-46E0-9214-BC92352ED739}" srcOrd="2" destOrd="0" presId="urn:microsoft.com/office/officeart/2005/8/layout/architecture"/>
    <dgm:cxn modelId="{ABE8BC54-C16C-4B78-91A8-5541F0A0FD3B}" type="presParOf" srcId="{E2F1587B-514A-46E0-9214-BC92352ED739}" destId="{74C83D63-2B62-4CE2-A9A6-41A4D2315927}" srcOrd="0" destOrd="0" presId="urn:microsoft.com/office/officeart/2005/8/layout/architecture"/>
    <dgm:cxn modelId="{B89D6F13-058C-407F-B90F-D88C80445779}" type="presParOf" srcId="{74C83D63-2B62-4CE2-A9A6-41A4D2315927}" destId="{F5EBD5A5-24C3-48B3-9503-AC526C3B20EE}" srcOrd="0" destOrd="0" presId="urn:microsoft.com/office/officeart/2005/8/layout/architecture"/>
    <dgm:cxn modelId="{2973D6A4-47BD-4139-9793-66C7C3D33541}" type="presParOf" srcId="{74C83D63-2B62-4CE2-A9A6-41A4D2315927}" destId="{CEDEFD16-F4C4-4F76-A0EB-95DA70E9EC10}" srcOrd="1" destOrd="0" presId="urn:microsoft.com/office/officeart/2005/8/layout/architecture"/>
    <dgm:cxn modelId="{41944DE3-A754-4EF6-B889-ECF5BE1CFA0E}" type="presParOf" srcId="{74C83D63-2B62-4CE2-A9A6-41A4D2315927}" destId="{F42F8419-D2D6-4D03-B863-EF3BCA83EC26}" srcOrd="2" destOrd="0" presId="urn:microsoft.com/office/officeart/2005/8/layout/architecture"/>
    <dgm:cxn modelId="{57E8F530-4A66-4070-BFE4-4F90EC6F7C4F}" type="presParOf" srcId="{F42F8419-D2D6-4D03-B863-EF3BCA83EC26}" destId="{F91505F7-5EA8-4F79-B102-9B3A9B6FEB3F}" srcOrd="0" destOrd="0" presId="urn:microsoft.com/office/officeart/2005/8/layout/architecture"/>
    <dgm:cxn modelId="{F83E2DAF-6FB5-4363-AE05-D3B89B5DA46C}" type="presParOf" srcId="{F91505F7-5EA8-4F79-B102-9B3A9B6FEB3F}" destId="{806BF08E-694F-4D01-88DB-FFF47B589501}" srcOrd="0" destOrd="0" presId="urn:microsoft.com/office/officeart/2005/8/layout/architecture"/>
    <dgm:cxn modelId="{8035B4B0-423B-43B0-A198-DC1242714826}" type="presParOf" srcId="{F91505F7-5EA8-4F79-B102-9B3A9B6FEB3F}" destId="{21F43F54-82A3-4707-A8D0-DB106C90EACB}" srcOrd="1" destOrd="0" presId="urn:microsoft.com/office/officeart/2005/8/layout/architecture"/>
    <dgm:cxn modelId="{84D69997-C313-4382-A5E1-31142BDEC623}" type="presParOf" srcId="{F42F8419-D2D6-4D03-B863-EF3BCA83EC26}" destId="{AED8C5CA-AD09-4A95-BB4F-3DEAE0951C7F}" srcOrd="1" destOrd="0" presId="urn:microsoft.com/office/officeart/2005/8/layout/architecture"/>
    <dgm:cxn modelId="{1C04EA26-DC16-43C6-807A-82AACB90858B}" type="presParOf" srcId="{F42F8419-D2D6-4D03-B863-EF3BCA83EC26}" destId="{99279516-39A0-44BB-9DCF-CC8930D74456}" srcOrd="2" destOrd="0" presId="urn:microsoft.com/office/officeart/2005/8/layout/architecture"/>
    <dgm:cxn modelId="{22CCC8A1-711C-4AB6-B0EC-53D6500827B4}" type="presParOf" srcId="{99279516-39A0-44BB-9DCF-CC8930D74456}" destId="{5349BC12-B606-4BE1-8A3F-9F9EA39CD32C}" srcOrd="0" destOrd="0" presId="urn:microsoft.com/office/officeart/2005/8/layout/architecture"/>
    <dgm:cxn modelId="{9F1B2802-EC74-42EE-8235-F9CCCD0A06C1}" type="presParOf" srcId="{99279516-39A0-44BB-9DCF-CC8930D74456}" destId="{4F4DC0E5-AC1D-498B-8B31-A2DB6387CD96}" srcOrd="1" destOrd="0" presId="urn:microsoft.com/office/officeart/2005/8/layout/architecture"/>
    <dgm:cxn modelId="{ACC774C9-6A72-4603-BD02-0FAF54C56F08}" type="presParOf" srcId="{E2F1587B-514A-46E0-9214-BC92352ED739}" destId="{B17F64A7-DCF1-4081-BEC3-6EC9933A59C8}" srcOrd="1" destOrd="0" presId="urn:microsoft.com/office/officeart/2005/8/layout/architecture"/>
    <dgm:cxn modelId="{66CA1E5A-9B3C-4B51-A069-0433C79D8773}" type="presParOf" srcId="{E2F1587B-514A-46E0-9214-BC92352ED739}" destId="{84B01907-7EAE-45F6-9EB3-FA789D94E925}" srcOrd="2" destOrd="0" presId="urn:microsoft.com/office/officeart/2005/8/layout/architecture"/>
    <dgm:cxn modelId="{006C54E6-2D83-4DF7-B903-811F9AC1D6E8}" type="presParOf" srcId="{84B01907-7EAE-45F6-9EB3-FA789D94E925}" destId="{1DDB3037-CBC0-44F9-AE7C-BA48961880B6}" srcOrd="0" destOrd="0" presId="urn:microsoft.com/office/officeart/2005/8/layout/architecture"/>
    <dgm:cxn modelId="{FD5957B0-C069-4AB7-ACCD-A9BA52090E5D}" type="presParOf" srcId="{84B01907-7EAE-45F6-9EB3-FA789D94E925}" destId="{F6491030-FD36-4379-949B-2BD4EE1B9332}" srcOrd="1" destOrd="0" presId="urn:microsoft.com/office/officeart/2005/8/layout/architecture"/>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44AAEA-B1A3-43E5-9D65-CC901CE7E2DE}">
      <dsp:nvSpPr>
        <dsp:cNvPr id="0" name=""/>
        <dsp:cNvSpPr/>
      </dsp:nvSpPr>
      <dsp:spPr>
        <a:xfrm>
          <a:off x="2918096" y="2810933"/>
          <a:ext cx="5633818" cy="1290869"/>
        </a:xfrm>
        <a:prstGeom prst="roundRect">
          <a:avLst>
            <a:gd name="adj" fmla="val 10000"/>
          </a:avLst>
        </a:prstGeom>
        <a:solidFill>
          <a:srgbClr val="BDBCB7"/>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chemeClr val="bg1"/>
              </a:solidFill>
            </a:rPr>
            <a:t>RESPONSIBLE / TRUSTED</a:t>
          </a:r>
        </a:p>
        <a:p>
          <a:pPr marL="0" lvl="0" indent="0" algn="ctr" defTabSz="800100">
            <a:lnSpc>
              <a:spcPct val="90000"/>
            </a:lnSpc>
            <a:spcBef>
              <a:spcPct val="0"/>
            </a:spcBef>
            <a:spcAft>
              <a:spcPct val="35000"/>
            </a:spcAft>
            <a:buNone/>
          </a:pPr>
          <a:r>
            <a:rPr lang="en-GB" sz="1600" b="0" kern="1200" dirty="0">
              <a:solidFill>
                <a:schemeClr val="bg1"/>
              </a:solidFill>
            </a:rPr>
            <a:t>Ca.£90m impact fund management contracts |</a:t>
          </a:r>
          <a:r>
            <a:rPr lang="en-GB" sz="1600" kern="1200" dirty="0"/>
            <a:t>13 live funds</a:t>
          </a:r>
        </a:p>
        <a:p>
          <a:pPr marL="0" lvl="0" indent="0" algn="ctr" defTabSz="800100">
            <a:lnSpc>
              <a:spcPct val="90000"/>
            </a:lnSpc>
            <a:spcBef>
              <a:spcPct val="0"/>
            </a:spcBef>
            <a:spcAft>
              <a:spcPct val="35000"/>
            </a:spcAft>
            <a:buNone/>
          </a:pPr>
          <a:r>
            <a:rPr lang="en-GB" sz="1600" kern="1200" dirty="0"/>
            <a:t>Over £200m private investment leveraged</a:t>
          </a:r>
        </a:p>
      </dsp:txBody>
      <dsp:txXfrm>
        <a:off x="2955904" y="2848741"/>
        <a:ext cx="5558202" cy="1215253"/>
      </dsp:txXfrm>
    </dsp:sp>
    <dsp:sp modelId="{F5EBD5A5-24C3-48B3-9503-AC526C3B20EE}">
      <dsp:nvSpPr>
        <dsp:cNvPr id="0" name=""/>
        <dsp:cNvSpPr/>
      </dsp:nvSpPr>
      <dsp:spPr>
        <a:xfrm>
          <a:off x="9430" y="1412354"/>
          <a:ext cx="5636115" cy="1290869"/>
        </a:xfrm>
        <a:prstGeom prst="roundRect">
          <a:avLst>
            <a:gd name="adj" fmla="val 10000"/>
          </a:avLst>
        </a:prstGeom>
        <a:solidFill>
          <a:srgbClr val="929292"/>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SME FUNDING EXPERTS</a:t>
          </a:r>
        </a:p>
        <a:p>
          <a:pPr marL="0" lvl="0" indent="0" algn="ctr" defTabSz="800100">
            <a:lnSpc>
              <a:spcPct val="90000"/>
            </a:lnSpc>
            <a:spcBef>
              <a:spcPct val="0"/>
            </a:spcBef>
            <a:spcAft>
              <a:spcPct val="35000"/>
            </a:spcAft>
            <a:buNone/>
          </a:pPr>
          <a:r>
            <a:rPr lang="en-GB" sz="1600" kern="1200" dirty="0"/>
            <a:t>Supporting SMEs since 2002: market-gap </a:t>
          </a:r>
          <a:br>
            <a:rPr lang="en-GB" sz="1600" kern="1200" dirty="0"/>
          </a:br>
          <a:r>
            <a:rPr lang="en-GB" sz="1600" kern="1200" dirty="0"/>
            <a:t>“impact” fund management expertise</a:t>
          </a:r>
        </a:p>
        <a:p>
          <a:pPr marL="0" lvl="0" indent="0" algn="ctr" defTabSz="800100">
            <a:lnSpc>
              <a:spcPct val="90000"/>
            </a:lnSpc>
            <a:spcBef>
              <a:spcPct val="0"/>
            </a:spcBef>
            <a:spcAft>
              <a:spcPct val="35000"/>
            </a:spcAft>
            <a:buNone/>
          </a:pPr>
          <a:r>
            <a:rPr lang="en-GB" sz="1600" kern="1200" dirty="0"/>
            <a:t>Early-stage, high growth, non asset-backed lending</a:t>
          </a:r>
        </a:p>
      </dsp:txBody>
      <dsp:txXfrm>
        <a:off x="47238" y="1450162"/>
        <a:ext cx="5560499" cy="1215253"/>
      </dsp:txXfrm>
    </dsp:sp>
    <dsp:sp modelId="{806BF08E-694F-4D01-88DB-FFF47B589501}">
      <dsp:nvSpPr>
        <dsp:cNvPr id="0" name=""/>
        <dsp:cNvSpPr/>
      </dsp:nvSpPr>
      <dsp:spPr>
        <a:xfrm>
          <a:off x="9430" y="2261"/>
          <a:ext cx="2760095" cy="1290869"/>
        </a:xfrm>
        <a:prstGeom prst="roundRect">
          <a:avLst>
            <a:gd name="adj" fmla="val 10000"/>
          </a:avLst>
        </a:prstGeom>
        <a:solidFill>
          <a:srgbClr val="90D8F8"/>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STRONG TRACK RECORD</a:t>
          </a:r>
        </a:p>
        <a:p>
          <a:pPr marL="0" lvl="0" indent="0" algn="ctr" defTabSz="800100">
            <a:lnSpc>
              <a:spcPct val="90000"/>
            </a:lnSpc>
            <a:spcBef>
              <a:spcPct val="0"/>
            </a:spcBef>
            <a:spcAft>
              <a:spcPct val="35000"/>
            </a:spcAft>
            <a:buNone/>
          </a:pPr>
          <a:r>
            <a:rPr lang="en-GB" sz="1600" b="0" kern="1200" dirty="0"/>
            <a:t>£47m+ lent to 420+ SMEs</a:t>
          </a:r>
        </a:p>
        <a:p>
          <a:pPr marL="0" lvl="0" indent="0" algn="ctr" defTabSz="800100">
            <a:lnSpc>
              <a:spcPct val="90000"/>
            </a:lnSpc>
            <a:spcBef>
              <a:spcPct val="0"/>
            </a:spcBef>
            <a:spcAft>
              <a:spcPct val="35000"/>
            </a:spcAft>
            <a:buNone/>
          </a:pPr>
          <a:r>
            <a:rPr lang="en-GB" sz="1600" b="0" kern="1200" dirty="0"/>
            <a:t>Ca.9% w-offs (cumulative)</a:t>
          </a:r>
          <a:endParaRPr lang="en-GB" sz="1600" kern="1200" dirty="0"/>
        </a:p>
      </dsp:txBody>
      <dsp:txXfrm>
        <a:off x="47238" y="40069"/>
        <a:ext cx="2684479" cy="1215253"/>
      </dsp:txXfrm>
    </dsp:sp>
    <dsp:sp modelId="{5349BC12-B606-4BE1-8A3F-9F9EA39CD32C}">
      <dsp:nvSpPr>
        <dsp:cNvPr id="0" name=""/>
        <dsp:cNvSpPr/>
      </dsp:nvSpPr>
      <dsp:spPr>
        <a:xfrm>
          <a:off x="2885450" y="2261"/>
          <a:ext cx="2760095" cy="1290869"/>
        </a:xfrm>
        <a:prstGeom prst="roundRect">
          <a:avLst>
            <a:gd name="adj" fmla="val 10000"/>
          </a:avLst>
        </a:prstGeom>
        <a:solidFill>
          <a:srgbClr val="BDBCB7"/>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SOCIAL ENTERPRISE</a:t>
          </a:r>
        </a:p>
        <a:p>
          <a:pPr marL="0" lvl="0" indent="0" algn="ctr" defTabSz="800100">
            <a:lnSpc>
              <a:spcPct val="90000"/>
            </a:lnSpc>
            <a:spcBef>
              <a:spcPct val="0"/>
            </a:spcBef>
            <a:spcAft>
              <a:spcPct val="35000"/>
            </a:spcAft>
            <a:buNone/>
          </a:pPr>
          <a:r>
            <a:rPr lang="en-GB" sz="1600" kern="1200" dirty="0"/>
            <a:t>Community Interest Company</a:t>
          </a:r>
        </a:p>
        <a:p>
          <a:pPr marL="0" lvl="0" indent="0" algn="ctr" defTabSz="800100">
            <a:lnSpc>
              <a:spcPct val="90000"/>
            </a:lnSpc>
            <a:spcBef>
              <a:spcPct val="0"/>
            </a:spcBef>
            <a:spcAft>
              <a:spcPct val="35000"/>
            </a:spcAft>
            <a:buNone/>
          </a:pPr>
          <a:r>
            <a:rPr lang="en-GB" sz="1600" kern="1200" dirty="0"/>
            <a:t>Asset-locked (CLG): reinvest </a:t>
          </a:r>
          <a:br>
            <a:rPr lang="en-GB" sz="1600" kern="1200" dirty="0"/>
          </a:br>
          <a:r>
            <a:rPr lang="en-GB" sz="1600" kern="1200" dirty="0"/>
            <a:t>for core purpose</a:t>
          </a:r>
        </a:p>
      </dsp:txBody>
      <dsp:txXfrm>
        <a:off x="2923258" y="40069"/>
        <a:ext cx="2684479" cy="1215253"/>
      </dsp:txXfrm>
    </dsp:sp>
    <dsp:sp modelId="{1DDB3037-CBC0-44F9-AE7C-BA48961880B6}">
      <dsp:nvSpPr>
        <dsp:cNvPr id="0" name=""/>
        <dsp:cNvSpPr/>
      </dsp:nvSpPr>
      <dsp:spPr>
        <a:xfrm>
          <a:off x="5791803" y="0"/>
          <a:ext cx="2760095" cy="2705689"/>
        </a:xfrm>
        <a:prstGeom prst="roundRect">
          <a:avLst>
            <a:gd name="adj" fmla="val 10000"/>
          </a:avLst>
        </a:prstGeom>
        <a:solidFill>
          <a:srgbClr val="00A3D5"/>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endParaRPr lang="en-GB" sz="6500" kern="1200" dirty="0"/>
        </a:p>
      </dsp:txBody>
      <dsp:txXfrm>
        <a:off x="5871050" y="79247"/>
        <a:ext cx="2601601" cy="2547195"/>
      </dsp:txXfrm>
    </dsp:sp>
  </dsp:spTree>
</dsp:drawing>
</file>

<file path=ppt/diagrams/layout1.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DF32574-C9E8-5941-B820-D19AC08669A9}" type="datetimeFigureOut">
              <a:rPr lang="en-US" smtClean="0"/>
              <a:t>6/29/2018</a:t>
            </a:fld>
            <a:endParaRPr lang="en-GB"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08FBDCC-8A6A-B440-B544-1F430AF2F989}" type="slidenum">
              <a:rPr lang="en-GB" smtClean="0"/>
              <a:t>‹#›</a:t>
            </a:fld>
            <a:endParaRPr lang="en-GB" dirty="0"/>
          </a:p>
        </p:txBody>
      </p:sp>
    </p:spTree>
    <p:extLst>
      <p:ext uri="{BB962C8B-B14F-4D97-AF65-F5344CB8AC3E}">
        <p14:creationId xmlns:p14="http://schemas.microsoft.com/office/powerpoint/2010/main" val="35246592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9CAE441C-C403-324C-BD47-DC98ECDCC0C6}" type="datetimeFigureOut">
              <a:rPr lang="en-US" smtClean="0"/>
              <a:t>6/28/2018</a:t>
            </a:fld>
            <a:endParaRPr lang="en-GB" dirty="0"/>
          </a:p>
        </p:txBody>
      </p:sp>
      <p:sp>
        <p:nvSpPr>
          <p:cNvPr id="4" name="Slide Image Placeholder 3"/>
          <p:cNvSpPr>
            <a:spLocks noGrp="1" noRot="1" noChangeAspect="1"/>
          </p:cNvSpPr>
          <p:nvPr>
            <p:ph type="sldImg" idx="2"/>
          </p:nvPr>
        </p:nvSpPr>
        <p:spPr>
          <a:xfrm>
            <a:off x="711200" y="744538"/>
            <a:ext cx="537527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8B2A423-B4D0-0F45-86E3-EE7AACF931CD}" type="slidenum">
              <a:rPr lang="en-GB" smtClean="0"/>
              <a:t>‹#›</a:t>
            </a:fld>
            <a:endParaRPr lang="en-GB" dirty="0"/>
          </a:p>
        </p:txBody>
      </p:sp>
    </p:spTree>
    <p:extLst>
      <p:ext uri="{BB962C8B-B14F-4D97-AF65-F5344CB8AC3E}">
        <p14:creationId xmlns:p14="http://schemas.microsoft.com/office/powerpoint/2010/main" val="36424564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sz="1200" kern="1200" dirty="0">
                <a:solidFill>
                  <a:schemeClr val="tx1"/>
                </a:solidFill>
                <a:effectLst/>
                <a:latin typeface="+mn-lt"/>
                <a:ea typeface="+mn-ea"/>
                <a:cs typeface="+mn-cs"/>
              </a:rPr>
              <a:t> - The LEP continues to focus on driving economic growth in the region. You will have all seen the Ten Opportunities work – highlighting key markets that can drive CIOS growth going forwards.</a:t>
            </a:r>
          </a:p>
          <a:p>
            <a:r>
              <a:rPr lang="en-GB" sz="1200" kern="1200" dirty="0">
                <a:solidFill>
                  <a:schemeClr val="tx1"/>
                </a:solidFill>
                <a:effectLst/>
                <a:latin typeface="+mn-lt"/>
                <a:ea typeface="+mn-ea"/>
                <a:cs typeface="+mn-cs"/>
              </a:rPr>
              <a:t>- This work begins to aid understanding on where CIOS can deliver against the UK Government’s Industrial Strategy, and how our lead industries, whether that’s in Marine, Creative, </a:t>
            </a:r>
            <a:r>
              <a:rPr lang="en-GB" sz="1200" kern="1200" dirty="0" err="1">
                <a:solidFill>
                  <a:schemeClr val="tx1"/>
                </a:solidFill>
                <a:effectLst/>
                <a:latin typeface="+mn-lt"/>
                <a:ea typeface="+mn-ea"/>
                <a:cs typeface="+mn-cs"/>
              </a:rPr>
              <a:t>Agri</a:t>
            </a:r>
            <a:r>
              <a:rPr lang="en-GB" sz="1200" kern="1200" dirty="0">
                <a:solidFill>
                  <a:schemeClr val="tx1"/>
                </a:solidFill>
                <a:effectLst/>
                <a:latin typeface="+mn-lt"/>
                <a:ea typeface="+mn-ea"/>
                <a:cs typeface="+mn-cs"/>
              </a:rPr>
              <a:t>-food, Mining, Space or eHealth (for example), can prosper from this renewed focus - in terms of investment opportunity, export potential and research and innovation focus through initiatives such as Industrial Strategy Challenge Funds, Sector Deals and Place based funds - being realised in actual places, such as at </a:t>
            </a:r>
            <a:r>
              <a:rPr lang="en-GB" sz="1200" kern="1200" dirty="0" err="1">
                <a:solidFill>
                  <a:schemeClr val="tx1"/>
                </a:solidFill>
                <a:effectLst/>
                <a:latin typeface="+mn-lt"/>
                <a:ea typeface="+mn-ea"/>
                <a:cs typeface="+mn-cs"/>
              </a:rPr>
              <a:t>Aerohub</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Goonhilly</a:t>
            </a:r>
            <a:r>
              <a:rPr lang="en-GB" sz="1200" kern="1200" dirty="0">
                <a:solidFill>
                  <a:schemeClr val="tx1"/>
                </a:solidFill>
                <a:effectLst/>
                <a:latin typeface="+mn-lt"/>
                <a:ea typeface="+mn-ea"/>
                <a:cs typeface="+mn-cs"/>
              </a:rPr>
              <a:t>, the Marine Renewable Business Park or at the universities campus in Penryn (examples).  </a:t>
            </a:r>
          </a:p>
          <a:p>
            <a:r>
              <a:rPr lang="en-GB" sz="1200" kern="1200" dirty="0">
                <a:solidFill>
                  <a:schemeClr val="tx1"/>
                </a:solidFill>
                <a:effectLst/>
                <a:latin typeface="+mn-lt"/>
                <a:ea typeface="+mn-ea"/>
                <a:cs typeface="+mn-cs"/>
              </a:rPr>
              <a:t>- The 10 opportunities works acts as a helpful ‘bridge’ towards the Government’s ambition for LEP led Local Industrial Strategies. This new strategy for CIOS will include an articulation of our approach to business support. Through our Growth Hub, we are already helping firms to prepare for accessing finance, and connecting companies to support in both the public and private sector.</a:t>
            </a:r>
          </a:p>
          <a:p>
            <a:r>
              <a:rPr lang="en-GB" sz="1200" kern="1200" dirty="0">
                <a:solidFill>
                  <a:schemeClr val="tx1"/>
                </a:solidFill>
                <a:effectLst/>
                <a:latin typeface="+mn-lt"/>
                <a:ea typeface="+mn-ea"/>
                <a:cs typeface="+mn-cs"/>
              </a:rPr>
              <a:t>- The CIOS Investment Fund will form a key component of the CIOS business landscape (and Growth Hub offer) going forward, akin to the approach developed for the Midlands Engine and Northern Powerhouse areas.</a:t>
            </a:r>
          </a:p>
          <a:p>
            <a:pPr marL="171450" indent="-171450">
              <a:buFontTx/>
              <a:buChar char="-"/>
            </a:pPr>
            <a:r>
              <a:rPr lang="en-GB" sz="1200" kern="1200" dirty="0">
                <a:solidFill>
                  <a:schemeClr val="tx1"/>
                </a:solidFill>
                <a:effectLst/>
                <a:latin typeface="+mn-lt"/>
                <a:ea typeface="+mn-ea"/>
                <a:cs typeface="+mn-cs"/>
              </a:rPr>
              <a:t>The Provision of loans and equity investments, rather than grants, to help our businesses grow and create jobs is both something our businesses have been asking for and also, perhaps, an opportunity for our investment landscape to develop as we move towards an exit from the EU and Cohesion Funding.</a:t>
            </a:r>
          </a:p>
          <a:p>
            <a:pPr marL="171450" indent="-171450">
              <a:buFontTx/>
              <a:buChar char="-"/>
            </a:pPr>
            <a:r>
              <a:rPr lang="en-GB" sz="1200" kern="1200" baseline="0" dirty="0">
                <a:solidFill>
                  <a:schemeClr val="tx1"/>
                </a:solidFill>
                <a:effectLst/>
                <a:latin typeface="+mn-lt"/>
                <a:ea typeface="+mn-ea"/>
                <a:cs typeface="+mn-cs"/>
              </a:rPr>
              <a:t>I</a:t>
            </a:r>
            <a:r>
              <a:rPr lang="en-GB" sz="1200" dirty="0"/>
              <a:t>nvestment and lending through this</a:t>
            </a:r>
            <a:r>
              <a:rPr lang="en-GB" sz="1200" baseline="0" dirty="0"/>
              <a:t> new fund will </a:t>
            </a:r>
            <a:r>
              <a:rPr lang="en-GB" sz="1200" dirty="0"/>
              <a:t>support new and growing businesses but also provides opportunity to build a real</a:t>
            </a:r>
            <a:r>
              <a:rPr lang="en-GB" sz="1200" baseline="0" dirty="0"/>
              <a:t> </a:t>
            </a:r>
            <a:r>
              <a:rPr lang="en-GB" sz="1200" dirty="0"/>
              <a:t>legacy for </a:t>
            </a:r>
            <a:r>
              <a:rPr lang="en-GB" sz="1200" dirty="0" err="1"/>
              <a:t>CIoS</a:t>
            </a:r>
            <a:r>
              <a:rPr lang="en-GB" sz="1200" dirty="0"/>
              <a:t> through</a:t>
            </a:r>
            <a:r>
              <a:rPr lang="en-GB" sz="1200" baseline="0" dirty="0"/>
              <a:t> its</a:t>
            </a:r>
            <a:r>
              <a:rPr lang="en-GB" sz="1200" dirty="0"/>
              <a:t> successful deployment.</a:t>
            </a:r>
          </a:p>
          <a:p>
            <a:pPr marL="171450" indent="-171450">
              <a:buFontTx/>
              <a:buChar char="-"/>
            </a:pP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12292" name="Slide Number Placeholder 3"/>
          <p:cNvSpPr>
            <a:spLocks noGrp="1"/>
          </p:cNvSpPr>
          <p:nvPr>
            <p:ph type="sldNum" sz="quarter" idx="5"/>
          </p:nvPr>
        </p:nvSpPr>
        <p:spPr>
          <a:noFill/>
        </p:spPr>
        <p:txBody>
          <a:bodyPr/>
          <a:lstStyle>
            <a:lvl1pPr defTabSz="920750" eaLnBrk="0" hangingPunct="0">
              <a:spcBef>
                <a:spcPct val="30000"/>
              </a:spcBef>
              <a:defRPr sz="1200">
                <a:solidFill>
                  <a:schemeClr val="tx1"/>
                </a:solidFill>
                <a:latin typeface="Arial" pitchFamily="34" charset="0"/>
              </a:defRPr>
            </a:lvl1pPr>
            <a:lvl2pPr marL="742950" indent="-285750" defTabSz="920750" eaLnBrk="0" hangingPunct="0">
              <a:spcBef>
                <a:spcPct val="30000"/>
              </a:spcBef>
              <a:defRPr sz="1200">
                <a:solidFill>
                  <a:schemeClr val="tx1"/>
                </a:solidFill>
                <a:latin typeface="Arial" pitchFamily="34" charset="0"/>
              </a:defRPr>
            </a:lvl2pPr>
            <a:lvl3pPr marL="1143000" indent="-228600" defTabSz="920750" eaLnBrk="0" hangingPunct="0">
              <a:spcBef>
                <a:spcPct val="30000"/>
              </a:spcBef>
              <a:defRPr sz="1200">
                <a:solidFill>
                  <a:schemeClr val="tx1"/>
                </a:solidFill>
                <a:latin typeface="Arial" pitchFamily="34" charset="0"/>
              </a:defRPr>
            </a:lvl3pPr>
            <a:lvl4pPr marL="1600200" indent="-228600" defTabSz="920750" eaLnBrk="0" hangingPunct="0">
              <a:spcBef>
                <a:spcPct val="30000"/>
              </a:spcBef>
              <a:defRPr sz="1200">
                <a:solidFill>
                  <a:schemeClr val="tx1"/>
                </a:solidFill>
                <a:latin typeface="Arial" pitchFamily="34" charset="0"/>
              </a:defRPr>
            </a:lvl4pPr>
            <a:lvl5pPr marL="2057400" indent="-228600" defTabSz="920750" eaLnBrk="0" hangingPunct="0">
              <a:spcBef>
                <a:spcPct val="30000"/>
              </a:spcBef>
              <a:defRPr sz="1200">
                <a:solidFill>
                  <a:schemeClr val="tx1"/>
                </a:solidFill>
                <a:latin typeface="Arial" pitchFamily="34" charset="0"/>
              </a:defRPr>
            </a:lvl5pPr>
            <a:lvl6pPr marL="2514600" indent="-228600" defTabSz="920750" eaLnBrk="0" fontAlgn="base" hangingPunct="0">
              <a:spcBef>
                <a:spcPct val="30000"/>
              </a:spcBef>
              <a:spcAft>
                <a:spcPct val="0"/>
              </a:spcAft>
              <a:defRPr sz="1200">
                <a:solidFill>
                  <a:schemeClr val="tx1"/>
                </a:solidFill>
                <a:latin typeface="Arial" pitchFamily="34" charset="0"/>
              </a:defRPr>
            </a:lvl6pPr>
            <a:lvl7pPr marL="2971800" indent="-228600" defTabSz="920750" eaLnBrk="0" fontAlgn="base" hangingPunct="0">
              <a:spcBef>
                <a:spcPct val="30000"/>
              </a:spcBef>
              <a:spcAft>
                <a:spcPct val="0"/>
              </a:spcAft>
              <a:defRPr sz="1200">
                <a:solidFill>
                  <a:schemeClr val="tx1"/>
                </a:solidFill>
                <a:latin typeface="Arial" pitchFamily="34" charset="0"/>
              </a:defRPr>
            </a:lvl7pPr>
            <a:lvl8pPr marL="3429000" indent="-228600" defTabSz="920750" eaLnBrk="0" fontAlgn="base" hangingPunct="0">
              <a:spcBef>
                <a:spcPct val="30000"/>
              </a:spcBef>
              <a:spcAft>
                <a:spcPct val="0"/>
              </a:spcAft>
              <a:defRPr sz="1200">
                <a:solidFill>
                  <a:schemeClr val="tx1"/>
                </a:solidFill>
                <a:latin typeface="Arial" pitchFamily="34" charset="0"/>
              </a:defRPr>
            </a:lvl8pPr>
            <a:lvl9pPr marL="3886200" indent="-228600" defTabSz="920750" eaLnBrk="0" fontAlgn="base" hangingPunct="0">
              <a:spcBef>
                <a:spcPct val="30000"/>
              </a:spcBef>
              <a:spcAft>
                <a:spcPct val="0"/>
              </a:spcAft>
              <a:defRPr sz="1200">
                <a:solidFill>
                  <a:schemeClr val="tx1"/>
                </a:solidFill>
                <a:latin typeface="Arial" pitchFamily="34" charset="0"/>
              </a:defRPr>
            </a:lvl9pPr>
          </a:lstStyle>
          <a:p>
            <a:pPr marL="0" marR="0" lvl="0" indent="0" algn="r" defTabSz="920750" rtl="0" eaLnBrk="1" fontAlgn="auto" latinLnBrk="0" hangingPunct="1">
              <a:lnSpc>
                <a:spcPct val="100000"/>
              </a:lnSpc>
              <a:spcBef>
                <a:spcPct val="0"/>
              </a:spcBef>
              <a:spcAft>
                <a:spcPts val="0"/>
              </a:spcAft>
              <a:buClrTx/>
              <a:buSzTx/>
              <a:buFontTx/>
              <a:buNone/>
              <a:tabLst/>
              <a:defRPr/>
            </a:pPr>
            <a:fld id="{C569E8CE-94B8-466F-BF01-FB34CDBAB17D}" type="slidenum">
              <a:rPr kumimoji="0" lang="en-GB" altLang="en-US" sz="1200" b="0" i="0" u="none" strike="noStrike" kern="1200" cap="none" spc="0" normalizeH="0" baseline="0" noProof="0" smtClean="0">
                <a:ln>
                  <a:noFill/>
                </a:ln>
                <a:solidFill>
                  <a:prstClr val="black"/>
                </a:solidFill>
                <a:effectLst/>
                <a:uLnTx/>
                <a:uFillTx/>
                <a:latin typeface="Arial" pitchFamily="34" charset="0"/>
                <a:ea typeface="+mn-ea"/>
                <a:cs typeface="+mn-cs"/>
              </a:rPr>
              <a:pPr marL="0" marR="0" lvl="0" indent="0" algn="r" defTabSz="920750" rtl="0" eaLnBrk="1" fontAlgn="auto" latinLnBrk="0" hangingPunct="1">
                <a:lnSpc>
                  <a:spcPct val="100000"/>
                </a:lnSpc>
                <a:spcBef>
                  <a:spcPct val="0"/>
                </a:spcBef>
                <a:spcAft>
                  <a:spcPts val="0"/>
                </a:spcAft>
                <a:buClrTx/>
                <a:buSzTx/>
                <a:buFontTx/>
                <a:buNone/>
                <a:tabLst/>
                <a:defRPr/>
              </a:pPr>
              <a:t>6</a:t>
            </a:fld>
            <a:endParaRPr kumimoji="0" lang="en-GB" altLang="en-US" sz="1200" b="0" i="0" u="none" strike="noStrike" kern="1200" cap="none" spc="0" normalizeH="0" baseline="0" noProof="0">
              <a:ln>
                <a:noFill/>
              </a:ln>
              <a:solidFill>
                <a:prstClr val="black"/>
              </a:solidFill>
              <a:effectLst/>
              <a:uLnTx/>
              <a:uFillTx/>
              <a:latin typeface="Arial" pitchFamily="34" charset="0"/>
              <a:ea typeface="+mn-ea"/>
              <a:cs typeface="+mn-cs"/>
            </a:endParaRPr>
          </a:p>
        </p:txBody>
      </p:sp>
    </p:spTree>
    <p:extLst>
      <p:ext uri="{BB962C8B-B14F-4D97-AF65-F5344CB8AC3E}">
        <p14:creationId xmlns:p14="http://schemas.microsoft.com/office/powerpoint/2010/main" val="3674188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300"/>
              </a:spcBef>
              <a:spcAft>
                <a:spcPts val="300"/>
              </a:spcAft>
              <a:buClrTx/>
              <a:buSzTx/>
              <a:buFontTx/>
              <a:buChar char="-"/>
              <a:tabLst/>
              <a:defRPr/>
            </a:pPr>
            <a:r>
              <a:rPr lang="en-GB" sz="1200" b="0" kern="1200" baseline="0" dirty="0">
                <a:solidFill>
                  <a:schemeClr val="tx1"/>
                </a:solidFill>
                <a:effectLst/>
                <a:latin typeface="+mn-lt"/>
                <a:ea typeface="+mn-ea"/>
                <a:cs typeface="+mn-cs"/>
              </a:rPr>
              <a:t>I just want to spend a moment to explain why this fund is important in a place like CIOS, more detail in the BBB presentation to follow.</a:t>
            </a:r>
          </a:p>
          <a:p>
            <a:pPr marL="171450" marR="0" indent="-171450" algn="l" defTabSz="914400" rtl="0" eaLnBrk="1" fontAlgn="auto" latinLnBrk="0" hangingPunct="1">
              <a:lnSpc>
                <a:spcPct val="100000"/>
              </a:lnSpc>
              <a:spcBef>
                <a:spcPts val="300"/>
              </a:spcBef>
              <a:spcAft>
                <a:spcPts val="300"/>
              </a:spcAft>
              <a:buClrTx/>
              <a:buSzTx/>
              <a:buFontTx/>
              <a:buChar char="-"/>
              <a:tabLst/>
              <a:defRPr/>
            </a:pPr>
            <a:endParaRPr lang="en-GB" sz="1200" b="0" kern="1200" baseline="0" dirty="0">
              <a:solidFill>
                <a:schemeClr val="tx1"/>
              </a:solidFill>
              <a:effectLst/>
              <a:latin typeface="+mn-lt"/>
              <a:ea typeface="+mn-ea"/>
              <a:cs typeface="+mn-cs"/>
            </a:endParaRPr>
          </a:p>
          <a:p>
            <a:pPr>
              <a:spcBef>
                <a:spcPts val="300"/>
              </a:spcBef>
              <a:spcAft>
                <a:spcPts val="300"/>
              </a:spcAft>
            </a:pPr>
            <a:r>
              <a:rPr lang="en-GB" sz="1200" dirty="0">
                <a:solidFill>
                  <a:schemeClr val="tx1"/>
                </a:solidFill>
              </a:rPr>
              <a:t>-</a:t>
            </a:r>
            <a:r>
              <a:rPr lang="en-GB" sz="1200" baseline="0" dirty="0">
                <a:solidFill>
                  <a:schemeClr val="tx1"/>
                </a:solidFill>
              </a:rPr>
              <a:t> </a:t>
            </a:r>
            <a:r>
              <a:rPr lang="en-GB" sz="1200" dirty="0">
                <a:solidFill>
                  <a:schemeClr val="tx1"/>
                </a:solidFill>
              </a:rPr>
              <a:t>Notes below</a:t>
            </a:r>
            <a:r>
              <a:rPr lang="en-GB" sz="1200" baseline="0" dirty="0">
                <a:solidFill>
                  <a:schemeClr val="tx1"/>
                </a:solidFill>
              </a:rPr>
              <a:t> (if required) on bullet points</a:t>
            </a:r>
          </a:p>
          <a:p>
            <a:pPr>
              <a:spcBef>
                <a:spcPts val="300"/>
              </a:spcBef>
              <a:spcAft>
                <a:spcPts val="300"/>
              </a:spcAft>
            </a:pPr>
            <a:r>
              <a:rPr lang="en-GB" sz="1200" dirty="0">
                <a:solidFill>
                  <a:schemeClr val="tx1"/>
                </a:solidFill>
              </a:rPr>
              <a:t>- Ex-Ante analysis undertaken by EIB on behalf of DCLG identified a market gap in the provision of debt and equity finance in the wider South West geography, but also in Cornwall &amp; Isles of Scilly</a:t>
            </a:r>
          </a:p>
          <a:p>
            <a:pPr>
              <a:spcBef>
                <a:spcPts val="300"/>
              </a:spcBef>
              <a:spcAft>
                <a:spcPts val="300"/>
              </a:spcAft>
            </a:pPr>
            <a:r>
              <a:rPr lang="en-GB" sz="1200" dirty="0">
                <a:solidFill>
                  <a:schemeClr val="tx1"/>
                </a:solidFill>
              </a:rPr>
              <a:t>- Research undertaken by Grant Thornton on Growth Accelerator clients identified that clients in Cornwall &amp; Isles of Scilly reported access to finance as a much higher barrier to growth than the English average. This is significant as Cornwall &amp; the Isles of Scilly area also had a high proportion of businesses classified as high growth (12.5%)</a:t>
            </a:r>
          </a:p>
          <a:p>
            <a:pPr>
              <a:spcBef>
                <a:spcPts val="300"/>
              </a:spcBef>
              <a:spcAft>
                <a:spcPts val="300"/>
              </a:spcAft>
            </a:pPr>
            <a:r>
              <a:rPr lang="en-GB" sz="1200" dirty="0">
                <a:solidFill>
                  <a:schemeClr val="tx1"/>
                </a:solidFill>
              </a:rPr>
              <a:t>- Further analysis undertaken by the LEP with local stakeholders identified an equity gap in start-up, early stage and development capital</a:t>
            </a:r>
          </a:p>
          <a:p>
            <a:pPr>
              <a:spcBef>
                <a:spcPts val="300"/>
              </a:spcBef>
              <a:spcAft>
                <a:spcPts val="300"/>
              </a:spcAft>
            </a:pPr>
            <a:r>
              <a:rPr lang="en-GB" sz="1200" dirty="0">
                <a:solidFill>
                  <a:schemeClr val="tx1"/>
                </a:solidFill>
              </a:rPr>
              <a:t>- A separate report from PWC estimated that between 200 and 600 high growth businesses had been unable to obtain finance from traditional sources with potential demand estimated to be approximately £61-£91m over the ERDF funding period</a:t>
            </a:r>
          </a:p>
          <a:p>
            <a:pPr>
              <a:spcBef>
                <a:spcPts val="300"/>
              </a:spcBef>
              <a:spcAft>
                <a:spcPts val="300"/>
              </a:spcAft>
            </a:pPr>
            <a:r>
              <a:rPr lang="en-GB" sz="1200" dirty="0">
                <a:solidFill>
                  <a:schemeClr val="tx1"/>
                </a:solidFill>
              </a:rPr>
              <a:t>- There is evidence that the value of equity investments is significantly lower than would be expected for an economy of this size and the proportion of high growth businesses: 1% of all UK SMEs v 0.1% of all UK equity deals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CBA6D5-0B23-4168-BD0A-E2F4B395629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7848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8B2A423-B4D0-0F45-86E3-EE7AACF931C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4525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800" dirty="0"/>
              <a:t>Notes</a:t>
            </a:r>
          </a:p>
          <a:p>
            <a:endParaRPr lang="en-GB" sz="3200" dirty="0"/>
          </a:p>
          <a:p>
            <a:r>
              <a:rPr lang="en-GB" sz="3200" dirty="0"/>
              <a:t>We support almost £4bn of finance to smaller businesses</a:t>
            </a:r>
          </a:p>
          <a:p>
            <a:r>
              <a:rPr lang="en-GB" sz="3200" dirty="0"/>
              <a:t>We participate in a further £6bn of finance to small mid-cap businesses</a:t>
            </a:r>
          </a:p>
          <a:p>
            <a:r>
              <a:rPr lang="en-GB" sz="3200" dirty="0"/>
              <a:t>We work with over 100 partners</a:t>
            </a:r>
          </a:p>
          <a:p>
            <a:r>
              <a:rPr lang="en-GB" sz="3200" dirty="0"/>
              <a:t>94% of our support delivered </a:t>
            </a:r>
            <a:r>
              <a:rPr lang="en-GB" sz="3200" dirty="0" err="1"/>
              <a:t>outwith</a:t>
            </a:r>
            <a:r>
              <a:rPr lang="en-GB" sz="3200" dirty="0"/>
              <a:t> the ‘Big Four’</a:t>
            </a:r>
          </a:p>
          <a:p>
            <a:r>
              <a:rPr lang="en-GB" sz="3200" dirty="0"/>
              <a:t>Awareness of finance options is increasing year on year</a:t>
            </a:r>
          </a:p>
          <a:p>
            <a:r>
              <a:rPr lang="en-GB" sz="3200" dirty="0"/>
              <a:t>We don’t cost the taxpayer anything for the benefit we deliver</a:t>
            </a:r>
          </a:p>
          <a:p>
            <a:endParaRPr lang="en-GB" dirty="0"/>
          </a:p>
        </p:txBody>
      </p:sp>
      <p:sp>
        <p:nvSpPr>
          <p:cNvPr id="4" name="Slide Number Placeholder 3"/>
          <p:cNvSpPr>
            <a:spLocks noGrp="1"/>
          </p:cNvSpPr>
          <p:nvPr>
            <p:ph type="sldNum" sz="quarter" idx="10"/>
          </p:nvPr>
        </p:nvSpPr>
        <p:spPr/>
        <p:txBody>
          <a:bodyPr/>
          <a:lstStyle/>
          <a:p>
            <a:fld id="{C8B2A423-B4D0-0F45-86E3-EE7AACF931CD}" type="slidenum">
              <a:rPr lang="en-GB" smtClean="0"/>
              <a:t>10</a:t>
            </a:fld>
            <a:endParaRPr lang="en-GB" dirty="0"/>
          </a:p>
        </p:txBody>
      </p:sp>
    </p:spTree>
    <p:extLst>
      <p:ext uri="{BB962C8B-B14F-4D97-AF65-F5344CB8AC3E}">
        <p14:creationId xmlns:p14="http://schemas.microsoft.com/office/powerpoint/2010/main" val="279893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1075" y="1241425"/>
            <a:ext cx="4835525" cy="3349625"/>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The BBB has launched, or in in the process of launching, </a:t>
            </a:r>
            <a:r>
              <a:rPr kumimoji="0" lang="en-GB" sz="1400" b="1" i="0" u="none" strike="noStrike" kern="1200" cap="none" spc="0" normalizeH="0" baseline="0" noProof="0" dirty="0">
                <a:ln>
                  <a:noFill/>
                </a:ln>
                <a:solidFill>
                  <a:srgbClr val="212952"/>
                </a:solidFill>
                <a:effectLst/>
                <a:uLnTx/>
                <a:uFillTx/>
                <a:latin typeface="Verdana"/>
                <a:ea typeface="+mn-ea"/>
                <a:cs typeface="Verdana"/>
              </a:rPr>
              <a:t>regional funds designed to increase supply of finance across the UK</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12952"/>
              </a:solidFill>
              <a:effectLst/>
              <a:uLnTx/>
              <a:uFillTx/>
              <a:latin typeface="Verdana"/>
              <a:ea typeface="+mn-ea"/>
              <a:cs typeface="Verdana"/>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£400m+ Northern Powerhouse Investment Fund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£250m+ Midlands Engine Investment Fund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£32m+ Cornwall &amp; Isles of Scilly Fund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12952"/>
              </a:solidFill>
              <a:effectLst/>
              <a:uLnTx/>
              <a:uFillTx/>
              <a:latin typeface="Verdana"/>
              <a:ea typeface="+mn-ea"/>
              <a:cs typeface="Verdana"/>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However increasing supply of finance across the country is only half of the story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212952"/>
              </a:solidFill>
              <a:effectLst/>
              <a:uLnTx/>
              <a:uFillTx/>
              <a:latin typeface="Verdana"/>
              <a:ea typeface="+mn-ea"/>
              <a:cs typeface="Verdana"/>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BBB is also working to address discrepancies in the </a:t>
            </a:r>
            <a:r>
              <a:rPr kumimoji="0" lang="en-GB" sz="1400" b="1" i="0" u="none" strike="noStrike" kern="1200" cap="none" spc="0" normalizeH="0" baseline="0" noProof="0" dirty="0">
                <a:ln>
                  <a:noFill/>
                </a:ln>
                <a:solidFill>
                  <a:srgbClr val="212952"/>
                </a:solidFill>
                <a:effectLst/>
                <a:uLnTx/>
                <a:uFillTx/>
                <a:latin typeface="Verdana"/>
                <a:ea typeface="+mn-ea"/>
                <a:cs typeface="Verdana"/>
              </a:rPr>
              <a:t>demand for finance </a:t>
            </a:r>
            <a:r>
              <a:rPr kumimoji="0" lang="en-GB" sz="1400" b="0" i="0" u="none" strike="noStrike" kern="1200" cap="none" spc="0" normalizeH="0" baseline="0" noProof="0" dirty="0">
                <a:ln>
                  <a:noFill/>
                </a:ln>
                <a:solidFill>
                  <a:srgbClr val="212952"/>
                </a:solidFill>
                <a:effectLst/>
                <a:uLnTx/>
                <a:uFillTx/>
                <a:latin typeface="Verdana"/>
                <a:ea typeface="+mn-ea"/>
                <a:cs typeface="Verdana"/>
              </a:rPr>
              <a:t>across the UK</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12952"/>
              </a:solidFill>
              <a:effectLst/>
              <a:uLnTx/>
              <a:uFillTx/>
              <a:latin typeface="Verdana"/>
              <a:ea typeface="+mn-ea"/>
              <a:cs typeface="Verdana"/>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Development and implementation of our new targeted </a:t>
            </a:r>
            <a:r>
              <a:rPr kumimoji="0" lang="en-GB" sz="1400" b="1" i="0" u="none" strike="noStrike" kern="1200" cap="none" spc="0" normalizeH="0" baseline="0" noProof="0" dirty="0">
                <a:ln>
                  <a:noFill/>
                </a:ln>
                <a:solidFill>
                  <a:srgbClr val="212952"/>
                </a:solidFill>
                <a:effectLst/>
                <a:uLnTx/>
                <a:uFillTx/>
                <a:latin typeface="Verdana"/>
                <a:ea typeface="+mn-ea"/>
                <a:cs typeface="Verdana"/>
              </a:rPr>
              <a:t>Information Strategy</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Ongoing promotion of </a:t>
            </a:r>
            <a:r>
              <a:rPr kumimoji="0" lang="en-GB" sz="1400" b="1" i="0" u="none" strike="noStrike" kern="1200" cap="none" spc="0" normalizeH="0" baseline="0" noProof="0" dirty="0">
                <a:ln>
                  <a:noFill/>
                </a:ln>
                <a:solidFill>
                  <a:srgbClr val="212952"/>
                </a:solidFill>
                <a:effectLst/>
                <a:uLnTx/>
                <a:uFillTx/>
                <a:latin typeface="Verdana"/>
                <a:ea typeface="+mn-ea"/>
                <a:cs typeface="Verdana"/>
              </a:rPr>
              <a:t>the Business Finance Guide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212952"/>
                </a:solidFill>
                <a:effectLst/>
                <a:uLnTx/>
                <a:uFillTx/>
                <a:latin typeface="Verdana"/>
                <a:ea typeface="+mn-ea"/>
                <a:cs typeface="Verdana"/>
              </a:rPr>
              <a:t>Ecosystem building: </a:t>
            </a:r>
            <a:r>
              <a:rPr kumimoji="0" lang="en-GB" sz="1400" b="1" i="0" u="none" strike="noStrike" kern="1200" cap="none" spc="0" normalizeH="0" baseline="0" noProof="0" dirty="0">
                <a:ln>
                  <a:noFill/>
                </a:ln>
                <a:solidFill>
                  <a:srgbClr val="212952"/>
                </a:solidFill>
                <a:effectLst/>
                <a:uLnTx/>
                <a:uFillTx/>
                <a:latin typeface="Verdana"/>
                <a:ea typeface="+mn-ea"/>
                <a:cs typeface="Verdana"/>
              </a:rPr>
              <a:t>Relationship Managers </a:t>
            </a:r>
            <a:r>
              <a:rPr kumimoji="0" lang="en-GB" sz="1400" b="0" i="0" u="none" strike="noStrike" kern="1200" cap="none" spc="0" normalizeH="0" baseline="0" noProof="0" dirty="0">
                <a:ln>
                  <a:noFill/>
                </a:ln>
                <a:solidFill>
                  <a:srgbClr val="212952"/>
                </a:solidFill>
                <a:effectLst/>
                <a:uLnTx/>
                <a:uFillTx/>
                <a:latin typeface="Verdana"/>
                <a:ea typeface="+mn-ea"/>
                <a:cs typeface="Verdana"/>
              </a:rPr>
              <a:t>in NPIF, MEIF and </a:t>
            </a:r>
            <a:r>
              <a:rPr kumimoji="0" lang="en-GB" sz="1400" b="0" i="0" u="none" strike="noStrike" kern="1200" cap="none" spc="0" normalizeH="0" baseline="0" noProof="0" dirty="0" err="1">
                <a:ln>
                  <a:noFill/>
                </a:ln>
                <a:solidFill>
                  <a:srgbClr val="212952"/>
                </a:solidFill>
                <a:effectLst/>
                <a:uLnTx/>
                <a:uFillTx/>
                <a:latin typeface="Verdana"/>
                <a:ea typeface="+mn-ea"/>
                <a:cs typeface="Verdana"/>
              </a:rPr>
              <a:t>C&amp;IoSIF</a:t>
            </a:r>
            <a:endParaRPr kumimoji="0" lang="en-GB" sz="1400" b="0" i="0" u="none" strike="noStrike" kern="1200" cap="none" spc="0" normalizeH="0" baseline="0" noProof="0" dirty="0">
              <a:ln>
                <a:noFill/>
              </a:ln>
              <a:solidFill>
                <a:srgbClr val="212952"/>
              </a:solidFill>
              <a:effectLst/>
              <a:uLnTx/>
              <a:uFillTx/>
              <a:latin typeface="Verdana"/>
              <a:ea typeface="+mn-ea"/>
              <a:cs typeface="Verdana"/>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8B2A423-B4D0-0F45-86E3-EE7AACF931C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2629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dirty="0"/>
          </a:p>
          <a:p>
            <a:endParaRPr lang="en-GB" dirty="0"/>
          </a:p>
        </p:txBody>
      </p:sp>
      <p:sp>
        <p:nvSpPr>
          <p:cNvPr id="4" name="Slide Number Placeholder 3"/>
          <p:cNvSpPr>
            <a:spLocks noGrp="1"/>
          </p:cNvSpPr>
          <p:nvPr>
            <p:ph type="sldNum" sz="quarter" idx="10"/>
          </p:nvPr>
        </p:nvSpPr>
        <p:spPr/>
        <p:txBody>
          <a:bodyPr/>
          <a:lstStyle/>
          <a:p>
            <a:fld id="{C8B2A423-B4D0-0F45-86E3-EE7AACF931CD}" type="slidenum">
              <a:rPr lang="en-GB" smtClean="0"/>
              <a:t>13</a:t>
            </a:fld>
            <a:endParaRPr lang="en-GB" dirty="0"/>
          </a:p>
        </p:txBody>
      </p:sp>
    </p:spTree>
    <p:extLst>
      <p:ext uri="{BB962C8B-B14F-4D97-AF65-F5344CB8AC3E}">
        <p14:creationId xmlns:p14="http://schemas.microsoft.com/office/powerpoint/2010/main" val="1556962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0850" y="808038"/>
            <a:ext cx="5835650" cy="4041775"/>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t>Attracting investment, supporting growth</a:t>
            </a:r>
          </a:p>
          <a:p>
            <a:endParaRPr lang="en-GB" dirty="0"/>
          </a:p>
          <a:p>
            <a:r>
              <a:rPr lang="en-GB" dirty="0"/>
              <a:t>The Midlands Engine represents an ambitious project to achieve greater economic growth and productivity across the Midlands - it is a key part of the Government’s Industrial Strategy and its vision to grow the UK economy</a:t>
            </a:r>
          </a:p>
          <a:p>
            <a:endParaRPr lang="en-GB" dirty="0"/>
          </a:p>
          <a:p>
            <a:r>
              <a:rPr lang="en-GB" dirty="0"/>
              <a:t>The Midlands Engine Investment Fund (MEIF) is a key component of the Midlands Engine initiative and will support new and growing SMEs through:</a:t>
            </a:r>
          </a:p>
          <a:p>
            <a:pPr marL="628650" lvl="1" indent="-171450">
              <a:buFont typeface="Arial" panose="020B0604020202020204" pitchFamily="34" charset="0"/>
              <a:buChar char="•"/>
            </a:pPr>
            <a:r>
              <a:rPr lang="en-GB" dirty="0"/>
              <a:t>providing both debt and equity finance to SMEs and helping to create jobs</a:t>
            </a:r>
          </a:p>
          <a:p>
            <a:pPr marL="628650" lvl="1" indent="-171450">
              <a:buFont typeface="Arial" panose="020B0604020202020204" pitchFamily="34" charset="0"/>
              <a:buChar char="•"/>
            </a:pPr>
            <a:r>
              <a:rPr lang="en-GB" dirty="0"/>
              <a:t>encouraging entrepreneurship in the Midlands</a:t>
            </a:r>
          </a:p>
          <a:p>
            <a:pPr marL="628650" lvl="1" indent="-171450">
              <a:buFont typeface="Arial" panose="020B0604020202020204" pitchFamily="34" charset="0"/>
              <a:buChar char="•"/>
            </a:pPr>
            <a:r>
              <a:rPr lang="en-GB" dirty="0"/>
              <a:t>helping to address the structural challenges in the Midlands SME finance market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8B2A423-B4D0-0F45-86E3-EE7AACF931C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0728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1075" y="1241425"/>
            <a:ext cx="4835525" cy="3349625"/>
          </a:xfrm>
        </p:spPr>
      </p:sp>
      <p:sp>
        <p:nvSpPr>
          <p:cNvPr id="3" name="Notes Placeholder 2"/>
          <p:cNvSpPr>
            <a:spLocks noGrp="1"/>
          </p:cNvSpPr>
          <p:nvPr>
            <p:ph type="body" idx="1"/>
          </p:nvPr>
        </p:nvSpPr>
        <p:spPr/>
        <p:txBody>
          <a:bodyPr/>
          <a:lstStyle/>
          <a:p>
            <a:r>
              <a:rPr lang="en-GB" dirty="0"/>
              <a:t>Lot 1 Equity</a:t>
            </a:r>
          </a:p>
          <a:p>
            <a:r>
              <a:rPr lang="en-GB" dirty="0"/>
              <a:t>Investments up to £2m</a:t>
            </a:r>
          </a:p>
          <a:p>
            <a:r>
              <a:rPr lang="en-GB" dirty="0"/>
              <a:t>West Midlands Equity – Midven – £34.5m </a:t>
            </a:r>
          </a:p>
          <a:p>
            <a:r>
              <a:rPr lang="en-GB" dirty="0"/>
              <a:t>East &amp; South-East Midlands Equity – Foresight – £34.5m</a:t>
            </a:r>
          </a:p>
          <a:p>
            <a:br>
              <a:rPr lang="en-GB" dirty="0"/>
            </a:br>
            <a:endParaRPr lang="en-GB" dirty="0"/>
          </a:p>
          <a:p>
            <a:r>
              <a:rPr lang="en-GB" dirty="0"/>
              <a:t>Lot 2 Debt </a:t>
            </a:r>
          </a:p>
          <a:p>
            <a:r>
              <a:rPr lang="en-GB" dirty="0"/>
              <a:t>Loans from £100k up to £1.5m</a:t>
            </a:r>
          </a:p>
          <a:p>
            <a:r>
              <a:rPr lang="en-GB" dirty="0"/>
              <a:t>West Midlands Debt – Maven – £50m</a:t>
            </a:r>
          </a:p>
          <a:p>
            <a:r>
              <a:rPr lang="en-GB" dirty="0"/>
              <a:t>East &amp; South-East Midlands Debt – Maven – £40m</a:t>
            </a:r>
            <a:br>
              <a:rPr lang="en-GB" dirty="0"/>
            </a:br>
            <a:endParaRPr lang="en-GB" dirty="0"/>
          </a:p>
          <a:p>
            <a:r>
              <a:rPr lang="en-GB" dirty="0"/>
              <a:t>Lot 3 Small Business Loans</a:t>
            </a:r>
          </a:p>
          <a:p>
            <a:r>
              <a:rPr lang="en-GB" dirty="0"/>
              <a:t>Loans from £25k up to £150k</a:t>
            </a:r>
          </a:p>
          <a:p>
            <a:r>
              <a:rPr lang="en-GB" dirty="0"/>
              <a:t>West Midlands Small Business Loans – BCRS – £17m</a:t>
            </a:r>
          </a:p>
          <a:p>
            <a:r>
              <a:rPr lang="en-GB" dirty="0"/>
              <a:t>East &amp; South-East Midlands Small Business Loans – ELEM – £13m</a:t>
            </a:r>
          </a:p>
          <a:p>
            <a:endParaRPr lang="en-GB" dirty="0"/>
          </a:p>
          <a:p>
            <a:endParaRPr lang="en-GB" dirty="0"/>
          </a:p>
          <a:p>
            <a:r>
              <a:rPr lang="en-GB" dirty="0"/>
              <a:t>Lot 4 Early Stage and Proof-of-Concept</a:t>
            </a:r>
          </a:p>
          <a:p>
            <a:r>
              <a:rPr lang="en-GB" dirty="0"/>
              <a:t>Investments up to £750k</a:t>
            </a:r>
          </a:p>
          <a:p>
            <a:r>
              <a:rPr lang="en-GB" dirty="0"/>
              <a:t>Proof-of-Concept – Mercia Technologies – £23m</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8B2A423-B4D0-0F45-86E3-EE7AACF931C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0260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EEEE7CC-1724-4535-9D0F-116D52EF9057}"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84227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8.jpeg"/><Relationship Id="rId7" Type="http://schemas.openxmlformats.org/officeDocument/2006/relationships/image" Target="../media/image16.jpeg"/><Relationship Id="rId2" Type="http://schemas.openxmlformats.org/officeDocument/2006/relationships/slideMaster" Target="../slideMasters/slideMaster5.xml"/><Relationship Id="rId1" Type="http://schemas.openxmlformats.org/officeDocument/2006/relationships/themeOverride" Target="../theme/themeOverride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9.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17.jpeg"/><Relationship Id="rId2" Type="http://schemas.openxmlformats.org/officeDocument/2006/relationships/slideMaster" Target="../slideMasters/slideMaster5.xml"/><Relationship Id="rId1" Type="http://schemas.openxmlformats.org/officeDocument/2006/relationships/themeOverride" Target="../theme/themeOverride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892" y="254000"/>
            <a:ext cx="7059000" cy="1460500"/>
          </a:xfrm>
        </p:spPr>
        <p:txBody>
          <a:bodyPr/>
          <a:lstStyle>
            <a:lvl1pPr>
              <a:defRPr sz="3000"/>
            </a:lvl1pPr>
          </a:lstStyle>
          <a:p>
            <a:r>
              <a:rPr lang="en-GB" dirty="0"/>
              <a:t>Click to edit Master title style</a:t>
            </a:r>
            <a:endParaRPr lang="en-US" dirty="0"/>
          </a:p>
        </p:txBody>
      </p:sp>
      <p:sp>
        <p:nvSpPr>
          <p:cNvPr id="3" name="Subtitle 2"/>
          <p:cNvSpPr>
            <a:spLocks noGrp="1"/>
          </p:cNvSpPr>
          <p:nvPr>
            <p:ph type="subTitle" idx="1" hasCustomPrompt="1"/>
          </p:nvPr>
        </p:nvSpPr>
        <p:spPr>
          <a:xfrm>
            <a:off x="342895" y="2286000"/>
            <a:ext cx="5640917" cy="2667000"/>
          </a:xfrm>
        </p:spPr>
        <p:txBody>
          <a:bodyPr/>
          <a:lstStyle>
            <a:lvl1pPr marL="0" indent="0" algn="l">
              <a:buNone/>
              <a:defRPr>
                <a:solidFill>
                  <a:srgbClr val="D4121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60400" y="236696"/>
            <a:ext cx="8912982" cy="995710"/>
          </a:xfrm>
        </p:spPr>
        <p:txBody>
          <a:bodyPr/>
          <a:lstStyle>
            <a:lvl1pPr>
              <a:defRPr/>
            </a:lvl1pPr>
          </a:lstStyle>
          <a:p>
            <a:r>
              <a:rPr lang="en-US" dirty="0"/>
              <a:t>Click to edit Master title style</a:t>
            </a:r>
          </a:p>
        </p:txBody>
      </p:sp>
      <p:sp>
        <p:nvSpPr>
          <p:cNvPr id="11" name="Content Placeholder 10"/>
          <p:cNvSpPr>
            <a:spLocks noGrp="1"/>
          </p:cNvSpPr>
          <p:nvPr>
            <p:ph sz="quarter" idx="2"/>
          </p:nvPr>
        </p:nvSpPr>
        <p:spPr>
          <a:xfrm>
            <a:off x="660400" y="2438400"/>
            <a:ext cx="4210050" cy="3581400"/>
          </a:xfrm>
        </p:spPr>
        <p:txBody>
          <a:bodyPr/>
          <a:lstStyle>
            <a:lvl1pPr>
              <a:defRPr>
                <a:solidFill>
                  <a:srgbClr val="808080"/>
                </a:solidFill>
              </a:defRPr>
            </a:lvl1pPr>
            <a:lvl2pPr>
              <a:defRPr>
                <a:solidFill>
                  <a:srgbClr val="808080"/>
                </a:solidFill>
              </a:defRPr>
            </a:lvl2pPr>
            <a:lvl3pPr>
              <a:defRPr>
                <a:solidFill>
                  <a:srgbClr val="808080"/>
                </a:solidFill>
              </a:defRPr>
            </a:lvl3pPr>
            <a:lvl4pPr>
              <a:defRPr>
                <a:solidFill>
                  <a:srgbClr val="808080"/>
                </a:solidFill>
              </a:defRPr>
            </a:lvl4pPr>
            <a:lvl5pPr>
              <a:defRPr>
                <a:solidFill>
                  <a:srgbClr val="80808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4"/>
          </p:nvPr>
        </p:nvSpPr>
        <p:spPr>
          <a:xfrm>
            <a:off x="5200650" y="2438400"/>
            <a:ext cx="4210050" cy="3581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5"/>
          <p:cNvSpPr>
            <a:spLocks noGrp="1"/>
          </p:cNvSpPr>
          <p:nvPr>
            <p:ph type="body" sz="quarter" idx="1"/>
          </p:nvPr>
        </p:nvSpPr>
        <p:spPr>
          <a:xfrm>
            <a:off x="660400" y="1752600"/>
            <a:ext cx="4210050" cy="640080"/>
          </a:xfrm>
          <a:solidFill>
            <a:srgbClr val="BDBCB7"/>
          </a:solidFill>
        </p:spPr>
        <p:txBody>
          <a:bodyPr rtlCol="0" anchor="ctr"/>
          <a:lstStyle>
            <a:lvl1pPr marL="0" indent="0">
              <a:buFontTx/>
              <a:buNone/>
              <a:defRPr sz="2000" b="1">
                <a:solidFill>
                  <a:srgbClr val="FFFFFF"/>
                </a:solidFill>
              </a:defRPr>
            </a:lvl1pPr>
          </a:lstStyle>
          <a:p>
            <a:pPr lvl="0"/>
            <a:r>
              <a:rPr lang="en-US" dirty="0"/>
              <a:t>Click to edit Master text styles</a:t>
            </a:r>
          </a:p>
        </p:txBody>
      </p:sp>
      <p:sp>
        <p:nvSpPr>
          <p:cNvPr id="15" name="Text Placeholder 14"/>
          <p:cNvSpPr>
            <a:spLocks noGrp="1"/>
          </p:cNvSpPr>
          <p:nvPr>
            <p:ph type="body" sz="quarter" idx="3"/>
          </p:nvPr>
        </p:nvSpPr>
        <p:spPr>
          <a:xfrm>
            <a:off x="5200650" y="1752600"/>
            <a:ext cx="4210050" cy="640080"/>
          </a:xfrm>
          <a:solidFill>
            <a:srgbClr val="BDBCB7"/>
          </a:solidFill>
        </p:spPr>
        <p:txBody>
          <a:bodyPr rtlCol="0" anchor="ctr"/>
          <a:lstStyle>
            <a:lvl1pPr marL="0" indent="0">
              <a:buFontTx/>
              <a:buNone/>
              <a:defRPr sz="2000" b="1">
                <a:solidFill>
                  <a:srgbClr val="FFFFFF"/>
                </a:solidFill>
              </a:defRPr>
            </a:lvl1pPr>
          </a:lstStyle>
          <a:p>
            <a:pPr lvl="0"/>
            <a:r>
              <a:rPr lang="en-US" dirty="0"/>
              <a:t>Click to edit Master text styles</a:t>
            </a:r>
          </a:p>
        </p:txBody>
      </p:sp>
      <p:sp>
        <p:nvSpPr>
          <p:cNvPr id="7" name="Date Placeholder 9"/>
          <p:cNvSpPr>
            <a:spLocks noGrp="1"/>
          </p:cNvSpPr>
          <p:nvPr>
            <p:ph type="dt" sz="half" idx="10"/>
          </p:nvPr>
        </p:nvSpPr>
        <p:spPr>
          <a:xfrm>
            <a:off x="6604000" y="6248404"/>
            <a:ext cx="2889250" cy="365125"/>
          </a:xfrm>
          <a:prstGeom prst="rect">
            <a:avLst/>
          </a:prstGeom>
        </p:spPr>
        <p:txBody>
          <a:bodyPr rtlCol="0"/>
          <a:lstStyle>
            <a:lvl1pPr>
              <a:defRPr/>
            </a:lvl1pPr>
          </a:lstStyle>
          <a:p>
            <a:pPr>
              <a:defRPr/>
            </a:pPr>
            <a:fld id="{7BEE2882-E65E-4FAC-AC8F-CE1BF650C708}" type="datetimeFigureOut">
              <a:rPr lang="en-US"/>
              <a:pPr>
                <a:defRPr/>
              </a:pPr>
              <a:t>6/28/2018</a:t>
            </a:fld>
            <a:endParaRPr lang="en-US" dirty="0"/>
          </a:p>
        </p:txBody>
      </p:sp>
      <p:sp>
        <p:nvSpPr>
          <p:cNvPr id="8" name="Footer Placeholder 13"/>
          <p:cNvSpPr>
            <a:spLocks noGrp="1"/>
          </p:cNvSpPr>
          <p:nvPr>
            <p:ph type="ftr" sz="quarter" idx="11"/>
          </p:nvPr>
        </p:nvSpPr>
        <p:spPr>
          <a:xfrm>
            <a:off x="660402" y="6248404"/>
            <a:ext cx="5873089" cy="365125"/>
          </a:xfrm>
          <a:prstGeom prst="rect">
            <a:avLst/>
          </a:prstGeom>
        </p:spPr>
        <p:txBody>
          <a:bodyPr rtlCol="0"/>
          <a:lstStyle>
            <a:lvl1pPr>
              <a:defRPr/>
            </a:lvl1pPr>
          </a:lstStyle>
          <a:p>
            <a:pPr>
              <a:defRPr/>
            </a:pPr>
            <a:endParaRPr lang="en-US" dirty="0"/>
          </a:p>
        </p:txBody>
      </p:sp>
    </p:spTree>
    <p:extLst>
      <p:ext uri="{BB962C8B-B14F-4D97-AF65-F5344CB8AC3E}">
        <p14:creationId xmlns:p14="http://schemas.microsoft.com/office/powerpoint/2010/main" val="214849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DA7CCDE-99D6-4EA7-8E8C-EDC9312FB994}" type="datetimeFigureOut">
              <a:rPr lang="en-GB" smtClean="0"/>
              <a:t>28/06/2018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2D20F2-AD89-40B2-B604-09E4348BC840}" type="slidenum">
              <a:rPr lang="en-GB" smtClean="0"/>
              <a:t>‹#›</a:t>
            </a:fld>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81849" y="6133838"/>
            <a:ext cx="1868134" cy="607530"/>
          </a:xfrm>
          <a:prstGeom prst="rect">
            <a:avLst/>
          </a:prstGeom>
        </p:spPr>
      </p:pic>
    </p:spTree>
    <p:extLst>
      <p:ext uri="{BB962C8B-B14F-4D97-AF65-F5344CB8AC3E}">
        <p14:creationId xmlns:p14="http://schemas.microsoft.com/office/powerpoint/2010/main" val="3684768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DA7CCDE-99D6-4EA7-8E8C-EDC9312FB994}" type="datetimeFigureOut">
              <a:rPr lang="en-GB" smtClean="0"/>
              <a:t>28/06/2018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2D20F2-AD89-40B2-B604-09E4348BC840}" type="slidenum">
              <a:rPr lang="en-GB" smtClean="0"/>
              <a:t>‹#›</a:t>
            </a:fld>
            <a:endParaRPr lang="en-GB"/>
          </a:p>
        </p:txBody>
      </p:sp>
      <p:sp>
        <p:nvSpPr>
          <p:cNvPr id="8" name="Line 8"/>
          <p:cNvSpPr>
            <a:spLocks noChangeShapeType="1"/>
          </p:cNvSpPr>
          <p:nvPr userDrawn="1"/>
        </p:nvSpPr>
        <p:spPr bwMode="auto">
          <a:xfrm>
            <a:off x="194338" y="692150"/>
            <a:ext cx="9517327" cy="0"/>
          </a:xfrm>
          <a:prstGeom prst="line">
            <a:avLst/>
          </a:prstGeom>
          <a:noFill/>
          <a:ln w="38100">
            <a:solidFill>
              <a:schemeClr val="accent5">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GB" sz="1800"/>
          </a:p>
        </p:txBody>
      </p:sp>
      <p:sp>
        <p:nvSpPr>
          <p:cNvPr id="9" name="Line 9"/>
          <p:cNvSpPr>
            <a:spLocks noChangeShapeType="1"/>
          </p:cNvSpPr>
          <p:nvPr userDrawn="1"/>
        </p:nvSpPr>
        <p:spPr bwMode="auto">
          <a:xfrm>
            <a:off x="194338" y="6308725"/>
            <a:ext cx="9517327" cy="0"/>
          </a:xfrm>
          <a:prstGeom prst="line">
            <a:avLst/>
          </a:prstGeom>
          <a:noFill/>
          <a:ln w="38100">
            <a:solidFill>
              <a:schemeClr val="accent5">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GB" sz="1800"/>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62120"/>
          <a:stretch/>
        </p:blipFill>
        <p:spPr>
          <a:xfrm>
            <a:off x="8931442" y="5935656"/>
            <a:ext cx="854629" cy="733704"/>
          </a:xfrm>
          <a:prstGeom prst="rect">
            <a:avLst/>
          </a:prstGeom>
        </p:spPr>
      </p:pic>
    </p:spTree>
    <p:extLst>
      <p:ext uri="{BB962C8B-B14F-4D97-AF65-F5344CB8AC3E}">
        <p14:creationId xmlns:p14="http://schemas.microsoft.com/office/powerpoint/2010/main" val="1286438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A7CCDE-99D6-4EA7-8E8C-EDC9312FB994}" type="datetimeFigureOut">
              <a:rPr lang="en-GB" smtClean="0"/>
              <a:t>28/06/2018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3308988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DA7CCDE-99D6-4EA7-8E8C-EDC9312FB994}" type="datetimeFigureOut">
              <a:rPr lang="en-GB" smtClean="0"/>
              <a:t>28/06/2018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21605077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DA7CCDE-99D6-4EA7-8E8C-EDC9312FB994}" type="datetimeFigureOut">
              <a:rPr lang="en-GB" smtClean="0"/>
              <a:t>28/06/2018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31533771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DA7CCDE-99D6-4EA7-8E8C-EDC9312FB994}" type="datetimeFigureOut">
              <a:rPr lang="en-GB" smtClean="0"/>
              <a:t>28/06/2018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964342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A7CCDE-99D6-4EA7-8E8C-EDC9312FB994}" type="datetimeFigureOut">
              <a:rPr lang="en-GB" smtClean="0"/>
              <a:t>28/06/2018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1792239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A7CCDE-99D6-4EA7-8E8C-EDC9312FB994}" type="datetimeFigureOut">
              <a:rPr lang="en-GB" smtClean="0"/>
              <a:t>28/06/2018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4061872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A7CCDE-99D6-4EA7-8E8C-EDC9312FB994}" type="datetimeFigureOut">
              <a:rPr lang="en-GB" smtClean="0"/>
              <a:t>28/06/2018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2104628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133" y="0"/>
            <a:ext cx="9410700" cy="685800"/>
          </a:xfrm>
        </p:spPr>
        <p:txBody>
          <a:bodyPr/>
          <a:lstStyle>
            <a:lvl1pPr>
              <a:defRPr sz="3200" b="1" i="0">
                <a:solidFill>
                  <a:srgbClr val="D41217"/>
                </a:solidFill>
                <a:latin typeface="Verdana"/>
                <a:cs typeface="Verdana"/>
              </a:defRPr>
            </a:lvl1pPr>
          </a:lstStyle>
          <a:p>
            <a:r>
              <a:rPr lang="en-GB" dirty="0"/>
              <a:t>Click to edit Master title style</a:t>
            </a:r>
            <a:endParaRPr lang="en-US" dirty="0"/>
          </a:p>
        </p:txBody>
      </p:sp>
      <p:sp>
        <p:nvSpPr>
          <p:cNvPr id="7" name="Text Placeholder 7"/>
          <p:cNvSpPr>
            <a:spLocks noGrp="1"/>
          </p:cNvSpPr>
          <p:nvPr>
            <p:ph idx="1"/>
          </p:nvPr>
        </p:nvSpPr>
        <p:spPr>
          <a:xfrm>
            <a:off x="232823" y="1168383"/>
            <a:ext cx="8915400" cy="4525963"/>
          </a:xfrm>
          <a:prstGeom prst="rect">
            <a:avLst/>
          </a:prstGeom>
        </p:spPr>
        <p:txBody>
          <a:bodyPr vert="horz" lIns="91440" tIns="45720" rIns="91440" bIns="45720" rtlCol="0">
            <a:normAutofit/>
          </a:bodyPr>
          <a:lstStyle>
            <a:lvl1pPr>
              <a:defRPr sz="1800">
                <a:latin typeface="Verdana"/>
                <a:cs typeface="Verdana"/>
              </a:defRPr>
            </a:lvl1pPr>
            <a:lvl2pPr>
              <a:defRPr sz="1800">
                <a:latin typeface="Verdana"/>
                <a:cs typeface="Verdana"/>
              </a:defRPr>
            </a:lvl2pPr>
            <a:lvl3pPr>
              <a:defRPr sz="1800">
                <a:latin typeface="Verdana"/>
                <a:cs typeface="Verdana"/>
              </a:defRPr>
            </a:lvl3pPr>
            <a:lvl4pPr>
              <a:defRPr sz="1800">
                <a:latin typeface="Verdana"/>
                <a:cs typeface="Verdana"/>
              </a:defRPr>
            </a:lvl4pPr>
            <a:lvl5pPr>
              <a:defRPr sz="1800">
                <a:latin typeface="Verdana"/>
                <a:cs typeface="Verdana"/>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36999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DA7CCDE-99D6-4EA7-8E8C-EDC9312FB994}" type="datetimeFigureOut">
              <a:rPr lang="en-GB" smtClean="0"/>
              <a:t>28/06/2018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13130908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DA7CCDE-99D6-4EA7-8E8C-EDC9312FB994}" type="datetimeFigureOut">
              <a:rPr lang="en-GB" smtClean="0"/>
              <a:t>28/06/2018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33657119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DA7CCDE-99D6-4EA7-8E8C-EDC9312FB994}" type="datetimeFigureOut">
              <a:rPr lang="en-GB" smtClean="0"/>
              <a:t>28/06/2018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2D20F2-AD89-40B2-B604-09E4348BC840}" type="slidenum">
              <a:rPr lang="en-GB" smtClean="0"/>
              <a:t>‹#›</a:t>
            </a:fld>
            <a:endParaRPr lang="en-GB"/>
          </a:p>
        </p:txBody>
      </p:sp>
    </p:spTree>
    <p:extLst>
      <p:ext uri="{BB962C8B-B14F-4D97-AF65-F5344CB8AC3E}">
        <p14:creationId xmlns:p14="http://schemas.microsoft.com/office/powerpoint/2010/main" val="1457238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p:txBody>
      </p:sp>
      <p:sp>
        <p:nvSpPr>
          <p:cNvPr id="4" name="Rectangle 23"/>
          <p:cNvSpPr>
            <a:spLocks noGrp="1" noChangeArrowheads="1"/>
          </p:cNvSpPr>
          <p:nvPr>
            <p:ph type="ftr" sz="quarter" idx="10"/>
          </p:nvPr>
        </p:nvSpPr>
        <p:spPr>
          <a:xfrm>
            <a:off x="116946" y="6297613"/>
            <a:ext cx="3136900" cy="476250"/>
          </a:xfrm>
          <a:prstGeom prst="rect">
            <a:avLst/>
          </a:prstGeom>
          <a:ln/>
        </p:spPr>
        <p:txBody>
          <a:bodyPr/>
          <a:lstStyle>
            <a:lvl1pPr>
              <a:defRPr/>
            </a:lvl1pPr>
          </a:lstStyle>
          <a:p>
            <a:pPr defTabSz="342900">
              <a:defRPr/>
            </a:pPr>
            <a:endParaRPr lang="en-GB" altLang="en-US" dirty="0">
              <a:solidFill>
                <a:srgbClr val="000000"/>
              </a:solidFill>
            </a:endParaRPr>
          </a:p>
        </p:txBody>
      </p:sp>
      <p:sp>
        <p:nvSpPr>
          <p:cNvPr id="6" name="Slide Number Placeholder 4"/>
          <p:cNvSpPr>
            <a:spLocks noGrp="1"/>
          </p:cNvSpPr>
          <p:nvPr>
            <p:ph type="sldNum" sz="quarter" idx="4"/>
          </p:nvPr>
        </p:nvSpPr>
        <p:spPr>
          <a:xfrm>
            <a:off x="3533334" y="6495457"/>
            <a:ext cx="23114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fld id="{E020CB14-6E00-1D4E-89B5-12F2451CB7E3}" type="slidenum">
              <a:rPr lang="en-GB" smtClean="0"/>
              <a:pPr/>
              <a:t>‹#›</a:t>
            </a:fld>
            <a:endParaRPr lang="en-GB" dirty="0"/>
          </a:p>
        </p:txBody>
      </p:sp>
    </p:spTree>
    <p:extLst>
      <p:ext uri="{BB962C8B-B14F-4D97-AF65-F5344CB8AC3E}">
        <p14:creationId xmlns:p14="http://schemas.microsoft.com/office/powerpoint/2010/main" val="4010997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7340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892" y="254000"/>
            <a:ext cx="7059000" cy="1460500"/>
          </a:xfrm>
        </p:spPr>
        <p:txBody>
          <a:bodyPr/>
          <a:lstStyle>
            <a:lvl1pPr>
              <a:defRPr sz="2769"/>
            </a:lvl1pPr>
          </a:lstStyle>
          <a:p>
            <a:r>
              <a:rPr lang="en-GB" dirty="0"/>
              <a:t>Click to edit Master title style</a:t>
            </a:r>
            <a:endParaRPr lang="en-US" dirty="0"/>
          </a:p>
        </p:txBody>
      </p:sp>
      <p:sp>
        <p:nvSpPr>
          <p:cNvPr id="3" name="Subtitle 2"/>
          <p:cNvSpPr>
            <a:spLocks noGrp="1"/>
          </p:cNvSpPr>
          <p:nvPr>
            <p:ph type="subTitle" idx="1" hasCustomPrompt="1"/>
          </p:nvPr>
        </p:nvSpPr>
        <p:spPr>
          <a:xfrm>
            <a:off x="342896" y="2286000"/>
            <a:ext cx="5640917" cy="2667000"/>
          </a:xfrm>
        </p:spPr>
        <p:txBody>
          <a:bodyPr/>
          <a:lstStyle>
            <a:lvl1pPr marL="0" indent="0" algn="l">
              <a:buNone/>
              <a:defRPr>
                <a:solidFill>
                  <a:srgbClr val="D41217"/>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74807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6A099E3-BE94-4FDB-9208-2BCEC6E2124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10804" b="11517"/>
          <a:stretch/>
        </p:blipFill>
        <p:spPr>
          <a:xfrm>
            <a:off x="6591183" y="2132856"/>
            <a:ext cx="3314818" cy="3312368"/>
          </a:xfrm>
          <a:prstGeom prst="rect">
            <a:avLst/>
          </a:prstGeom>
        </p:spPr>
      </p:pic>
      <p:sp>
        <p:nvSpPr>
          <p:cNvPr id="4" name="Rectangle 3"/>
          <p:cNvSpPr/>
          <p:nvPr/>
        </p:nvSpPr>
        <p:spPr bwMode="white">
          <a:xfrm>
            <a:off x="0" y="5970588"/>
            <a:ext cx="9906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 name="Picture 1"/>
          <p:cNvPicPr>
            <a:picLocks noChangeAspect="1"/>
          </p:cNvPicPr>
          <p:nvPr userDrawn="1"/>
        </p:nvPicPr>
        <p:blipFill rotWithShape="1">
          <a:blip r:embed="rId4">
            <a:extLst>
              <a:ext uri="{28A0092B-C50C-407E-A947-70E740481C1C}">
                <a14:useLocalDpi xmlns:a14="http://schemas.microsoft.com/office/drawing/2010/main" val="0"/>
              </a:ext>
            </a:extLst>
          </a:blip>
          <a:srcRect l="22481" t="26203" b="1"/>
          <a:stretch/>
        </p:blipFill>
        <p:spPr>
          <a:xfrm>
            <a:off x="1" y="-570"/>
            <a:ext cx="2856629" cy="2736304"/>
          </a:xfrm>
          <a:prstGeom prst="rect">
            <a:avLst/>
          </a:prstGeom>
        </p:spPr>
      </p:pic>
      <p:sp>
        <p:nvSpPr>
          <p:cNvPr id="8" name="Title 7"/>
          <p:cNvSpPr>
            <a:spLocks noGrp="1"/>
          </p:cNvSpPr>
          <p:nvPr>
            <p:ph type="ctrTitle"/>
          </p:nvPr>
        </p:nvSpPr>
        <p:spPr>
          <a:xfrm>
            <a:off x="1364603" y="1528192"/>
            <a:ext cx="7176797" cy="1468760"/>
          </a:xfrm>
        </p:spPr>
        <p:txBody>
          <a:bodyPr anchor="b"/>
          <a:lstStyle>
            <a:lvl1pPr algn="l">
              <a:defRPr sz="4800" cap="none" baseline="0">
                <a:solidFill>
                  <a:srgbClr val="00A3D5"/>
                </a:solidFill>
                <a:latin typeface="Arial Rounded MT Bold" panose="020F0704030504030204" pitchFamily="34" charset="0"/>
              </a:defRPr>
            </a:lvl1pPr>
          </a:lstStyle>
          <a:p>
            <a:r>
              <a:rPr lang="en-US" dirty="0"/>
              <a:t>Click to edit Master title style</a:t>
            </a:r>
          </a:p>
        </p:txBody>
      </p:sp>
      <p:sp>
        <p:nvSpPr>
          <p:cNvPr id="9" name="Subtitle 8"/>
          <p:cNvSpPr>
            <a:spLocks noGrp="1"/>
          </p:cNvSpPr>
          <p:nvPr>
            <p:ph type="subTitle" idx="1"/>
          </p:nvPr>
        </p:nvSpPr>
        <p:spPr>
          <a:xfrm>
            <a:off x="1364601" y="3319264"/>
            <a:ext cx="5148572" cy="685800"/>
          </a:xfrm>
        </p:spPr>
        <p:txBody>
          <a:bodyPr anchor="ctr">
            <a:noAutofit/>
          </a:bodyPr>
          <a:lstStyle>
            <a:lvl1pPr marL="0" indent="0" algn="l">
              <a:buNone/>
              <a:defRPr sz="2400">
                <a:solidFill>
                  <a:srgbClr val="808080"/>
                </a:solidFill>
                <a:latin typeface="Arial Rounded MT Bold" panose="020F0704030504030204"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sp>
        <p:nvSpPr>
          <p:cNvPr id="10" name="Rectangle 9"/>
          <p:cNvSpPr/>
          <p:nvPr userDrawn="1"/>
        </p:nvSpPr>
        <p:spPr>
          <a:xfrm>
            <a:off x="-6592" y="5229200"/>
            <a:ext cx="9912592" cy="228600"/>
          </a:xfrm>
          <a:prstGeom prst="rect">
            <a:avLst/>
          </a:prstGeom>
          <a:solidFill>
            <a:srgbClr val="00A3D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31" name="Group 30">
            <a:extLst>
              <a:ext uri="{FF2B5EF4-FFF2-40B4-BE49-F238E27FC236}">
                <a16:creationId xmlns:a16="http://schemas.microsoft.com/office/drawing/2014/main" id="{32D20AB9-35C9-473D-AE53-5851E77C4418}"/>
              </a:ext>
            </a:extLst>
          </p:cNvPr>
          <p:cNvGrpSpPr/>
          <p:nvPr userDrawn="1"/>
        </p:nvGrpSpPr>
        <p:grpSpPr>
          <a:xfrm>
            <a:off x="350489" y="5877272"/>
            <a:ext cx="9171416" cy="646798"/>
            <a:chOff x="323528" y="5877272"/>
            <a:chExt cx="8465922" cy="646798"/>
          </a:xfrm>
        </p:grpSpPr>
        <p:pic>
          <p:nvPicPr>
            <p:cNvPr id="24" name="Picture 23">
              <a:extLst>
                <a:ext uri="{FF2B5EF4-FFF2-40B4-BE49-F238E27FC236}">
                  <a16:creationId xmlns:a16="http://schemas.microsoft.com/office/drawing/2014/main" id="{B02B596F-8914-42EC-956B-366F34CEABC4}"/>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32148" t="1995" r="47825" b="94768"/>
            <a:stretch/>
          </p:blipFill>
          <p:spPr>
            <a:xfrm>
              <a:off x="323528" y="5949280"/>
              <a:ext cx="2232248" cy="547998"/>
            </a:xfrm>
            <a:prstGeom prst="rect">
              <a:avLst/>
            </a:prstGeom>
          </p:spPr>
        </p:pic>
        <p:pic>
          <p:nvPicPr>
            <p:cNvPr id="26" name="Picture 25">
              <a:extLst>
                <a:ext uri="{FF2B5EF4-FFF2-40B4-BE49-F238E27FC236}">
                  <a16:creationId xmlns:a16="http://schemas.microsoft.com/office/drawing/2014/main" id="{DA56C7D6-A2DC-471D-8D57-4F7ACC443F3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51636" y="5949280"/>
              <a:ext cx="1028476" cy="547187"/>
            </a:xfrm>
            <a:prstGeom prst="rect">
              <a:avLst/>
            </a:prstGeom>
          </p:spPr>
        </p:pic>
        <p:pic>
          <p:nvPicPr>
            <p:cNvPr id="28" name="Picture 27">
              <a:extLst>
                <a:ext uri="{FF2B5EF4-FFF2-40B4-BE49-F238E27FC236}">
                  <a16:creationId xmlns:a16="http://schemas.microsoft.com/office/drawing/2014/main" id="{C0D74DFA-80FD-40CD-97CC-62441BEBC4B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730815" y="5949280"/>
              <a:ext cx="1553153" cy="547188"/>
            </a:xfrm>
            <a:prstGeom prst="rect">
              <a:avLst/>
            </a:prstGeom>
          </p:spPr>
        </p:pic>
        <p:pic>
          <p:nvPicPr>
            <p:cNvPr id="30" name="Picture 29">
              <a:extLst>
                <a:ext uri="{FF2B5EF4-FFF2-40B4-BE49-F238E27FC236}">
                  <a16:creationId xmlns:a16="http://schemas.microsoft.com/office/drawing/2014/main" id="{3698C44A-243D-4922-9FE8-FA7017F5039D}"/>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236296" y="5877272"/>
              <a:ext cx="1553154" cy="646798"/>
            </a:xfrm>
            <a:prstGeom prst="rect">
              <a:avLst/>
            </a:prstGeom>
          </p:spPr>
        </p:pic>
      </p:grpSp>
    </p:spTree>
    <p:extLst>
      <p:ext uri="{BB962C8B-B14F-4D97-AF65-F5344CB8AC3E}">
        <p14:creationId xmlns:p14="http://schemas.microsoft.com/office/powerpoint/2010/main" val="3415824993"/>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3">
            <a:extLst>
              <a:ext uri="{28A0092B-C50C-407E-A947-70E740481C1C}">
                <a14:useLocalDpi xmlns:a14="http://schemas.microsoft.com/office/drawing/2010/main" val="0"/>
              </a:ext>
            </a:extLst>
          </a:blip>
          <a:srcRect t="15719" r="19557"/>
          <a:stretch/>
        </p:blipFill>
        <p:spPr>
          <a:xfrm>
            <a:off x="6941672" y="4"/>
            <a:ext cx="2964329" cy="3125057"/>
          </a:xfrm>
          <a:prstGeom prst="rect">
            <a:avLst/>
          </a:prstGeom>
        </p:spPr>
      </p:pic>
      <p:sp>
        <p:nvSpPr>
          <p:cNvPr id="8" name="Title 7"/>
          <p:cNvSpPr>
            <a:spLocks noGrp="1"/>
          </p:cNvSpPr>
          <p:nvPr>
            <p:ph type="ctrTitle"/>
          </p:nvPr>
        </p:nvSpPr>
        <p:spPr>
          <a:xfrm>
            <a:off x="1364603" y="1528192"/>
            <a:ext cx="7176797" cy="1468760"/>
          </a:xfrm>
        </p:spPr>
        <p:txBody>
          <a:bodyPr anchor="b"/>
          <a:lstStyle>
            <a:lvl1pPr algn="l">
              <a:defRPr sz="4800" cap="none" baseline="0">
                <a:solidFill>
                  <a:srgbClr val="00A3D5"/>
                </a:solidFill>
                <a:latin typeface="Arial Rounded MT Bold" panose="020F0704030504030204" pitchFamily="34" charset="0"/>
              </a:defRPr>
            </a:lvl1pPr>
          </a:lstStyle>
          <a:p>
            <a:r>
              <a:rPr lang="en-US" dirty="0"/>
              <a:t>Click to edit Master title style</a:t>
            </a:r>
          </a:p>
        </p:txBody>
      </p:sp>
      <p:sp>
        <p:nvSpPr>
          <p:cNvPr id="9" name="Subtitle 8"/>
          <p:cNvSpPr>
            <a:spLocks noGrp="1"/>
          </p:cNvSpPr>
          <p:nvPr>
            <p:ph type="subTitle" idx="1"/>
          </p:nvPr>
        </p:nvSpPr>
        <p:spPr>
          <a:xfrm>
            <a:off x="1364601" y="3319264"/>
            <a:ext cx="5148572" cy="685800"/>
          </a:xfrm>
        </p:spPr>
        <p:txBody>
          <a:bodyPr anchor="ctr">
            <a:noAutofit/>
          </a:bodyPr>
          <a:lstStyle>
            <a:lvl1pPr marL="0" indent="0" algn="l">
              <a:buNone/>
              <a:defRPr sz="2400">
                <a:solidFill>
                  <a:srgbClr val="808080"/>
                </a:solidFill>
                <a:latin typeface="Arial Rounded MT Bold" panose="020F0704030504030204"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grpSp>
        <p:nvGrpSpPr>
          <p:cNvPr id="13" name="Group 12">
            <a:extLst>
              <a:ext uri="{FF2B5EF4-FFF2-40B4-BE49-F238E27FC236}">
                <a16:creationId xmlns:a16="http://schemas.microsoft.com/office/drawing/2014/main" id="{68F594A4-906C-4FC2-95E2-BABFAA41CA10}"/>
              </a:ext>
            </a:extLst>
          </p:cNvPr>
          <p:cNvGrpSpPr/>
          <p:nvPr userDrawn="1"/>
        </p:nvGrpSpPr>
        <p:grpSpPr>
          <a:xfrm>
            <a:off x="350489" y="5877272"/>
            <a:ext cx="9171416" cy="646798"/>
            <a:chOff x="323528" y="5877272"/>
            <a:chExt cx="8465922" cy="646798"/>
          </a:xfrm>
        </p:grpSpPr>
        <p:pic>
          <p:nvPicPr>
            <p:cNvPr id="17" name="Picture 16">
              <a:extLst>
                <a:ext uri="{FF2B5EF4-FFF2-40B4-BE49-F238E27FC236}">
                  <a16:creationId xmlns:a16="http://schemas.microsoft.com/office/drawing/2014/main" id="{027C626A-6D3F-430C-854A-764564A46F46}"/>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32148" t="1995" r="47825" b="94768"/>
            <a:stretch/>
          </p:blipFill>
          <p:spPr>
            <a:xfrm>
              <a:off x="323528" y="5949280"/>
              <a:ext cx="2232248" cy="547998"/>
            </a:xfrm>
            <a:prstGeom prst="rect">
              <a:avLst/>
            </a:prstGeom>
          </p:spPr>
        </p:pic>
        <p:pic>
          <p:nvPicPr>
            <p:cNvPr id="18" name="Picture 17">
              <a:extLst>
                <a:ext uri="{FF2B5EF4-FFF2-40B4-BE49-F238E27FC236}">
                  <a16:creationId xmlns:a16="http://schemas.microsoft.com/office/drawing/2014/main" id="{CE38F953-6607-4E24-B775-7B7DDC7703E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51636" y="5949280"/>
              <a:ext cx="1028476" cy="547187"/>
            </a:xfrm>
            <a:prstGeom prst="rect">
              <a:avLst/>
            </a:prstGeom>
          </p:spPr>
        </p:pic>
        <p:pic>
          <p:nvPicPr>
            <p:cNvPr id="19" name="Picture 18">
              <a:extLst>
                <a:ext uri="{FF2B5EF4-FFF2-40B4-BE49-F238E27FC236}">
                  <a16:creationId xmlns:a16="http://schemas.microsoft.com/office/drawing/2014/main" id="{8E7D32B5-CA56-4E76-8D5F-508F8AEE586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730815" y="5949280"/>
              <a:ext cx="1553153" cy="547188"/>
            </a:xfrm>
            <a:prstGeom prst="rect">
              <a:avLst/>
            </a:prstGeom>
          </p:spPr>
        </p:pic>
        <p:pic>
          <p:nvPicPr>
            <p:cNvPr id="20" name="Picture 19">
              <a:extLst>
                <a:ext uri="{FF2B5EF4-FFF2-40B4-BE49-F238E27FC236}">
                  <a16:creationId xmlns:a16="http://schemas.microsoft.com/office/drawing/2014/main" id="{2090509F-7706-4E87-B1CC-831F51A606A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36296" y="5877272"/>
              <a:ext cx="1553154" cy="646798"/>
            </a:xfrm>
            <a:prstGeom prst="rect">
              <a:avLst/>
            </a:prstGeom>
          </p:spPr>
        </p:pic>
      </p:grpSp>
    </p:spTree>
    <p:extLst>
      <p:ext uri="{BB962C8B-B14F-4D97-AF65-F5344CB8AC3E}">
        <p14:creationId xmlns:p14="http://schemas.microsoft.com/office/powerpoint/2010/main" val="2227424152"/>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3702" y="228600"/>
            <a:ext cx="8832850" cy="990600"/>
          </a:xfrm>
        </p:spPr>
        <p:txBody>
          <a:bodyPr/>
          <a:lstStyle>
            <a:lvl1pPr>
              <a:defRPr>
                <a:solidFill>
                  <a:srgbClr val="00A3D5"/>
                </a:solidFill>
              </a:defRPr>
            </a:lvl1pPr>
          </a:lstStyle>
          <a:p>
            <a:r>
              <a:rPr lang="en-US" dirty="0"/>
              <a:t>Click to edit Master title style</a:t>
            </a:r>
          </a:p>
        </p:txBody>
      </p:sp>
      <p:sp>
        <p:nvSpPr>
          <p:cNvPr id="8" name="Content Placeholder 7"/>
          <p:cNvSpPr>
            <a:spLocks noGrp="1"/>
          </p:cNvSpPr>
          <p:nvPr>
            <p:ph sz="quarter" idx="1"/>
          </p:nvPr>
        </p:nvSpPr>
        <p:spPr>
          <a:xfrm>
            <a:off x="663702" y="1600200"/>
            <a:ext cx="8832850" cy="4495800"/>
          </a:xfrm>
        </p:spPr>
        <p:txBody>
          <a:bodyPr/>
          <a:lstStyle>
            <a:lvl1pPr>
              <a:defRPr baseline="0">
                <a:solidFill>
                  <a:srgbClr val="808080"/>
                </a:solidFill>
              </a:defRPr>
            </a:lvl1pPr>
            <a:lvl2pPr>
              <a:defRPr baseline="0">
                <a:solidFill>
                  <a:srgbClr val="808080"/>
                </a:solidFill>
              </a:defRPr>
            </a:lvl2pPr>
            <a:lvl3pPr>
              <a:defRPr baseline="0">
                <a:solidFill>
                  <a:srgbClr val="808080"/>
                </a:solidFill>
              </a:defRPr>
            </a:lvl3pPr>
            <a:lvl4pPr>
              <a:defRPr baseline="0">
                <a:solidFill>
                  <a:srgbClr val="808080"/>
                </a:solidFill>
              </a:defRPr>
            </a:lvl4pPr>
            <a:lvl5pPr>
              <a:defRPr baseline="0">
                <a:solidFill>
                  <a:srgbClr val="80808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6945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60400" y="1589567"/>
            <a:ext cx="4210050" cy="4572000"/>
          </a:xfrm>
        </p:spPr>
        <p:txBody>
          <a:bodyPr/>
          <a:lstStyle>
            <a:lvl1pPr>
              <a:defRPr>
                <a:solidFill>
                  <a:srgbClr val="808080"/>
                </a:solidFill>
              </a:defRPr>
            </a:lvl1pPr>
            <a:lvl2pPr>
              <a:defRPr>
                <a:solidFill>
                  <a:srgbClr val="808080"/>
                </a:solidFill>
              </a:defRPr>
            </a:lvl2pPr>
            <a:lvl3pPr>
              <a:defRPr>
                <a:solidFill>
                  <a:srgbClr val="808080"/>
                </a:solidFill>
              </a:defRPr>
            </a:lvl3pPr>
            <a:lvl4pPr>
              <a:defRPr>
                <a:solidFill>
                  <a:srgbClr val="808080"/>
                </a:solidFill>
              </a:defRPr>
            </a:lvl4pPr>
            <a:lvl5pPr>
              <a:defRPr>
                <a:solidFill>
                  <a:srgbClr val="80808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2"/>
          </p:nvPr>
        </p:nvSpPr>
        <p:spPr>
          <a:xfrm>
            <a:off x="5248643" y="1589567"/>
            <a:ext cx="4210050" cy="4572000"/>
          </a:xfrm>
        </p:spPr>
        <p:txBody>
          <a:bodyPr/>
          <a:lstStyle>
            <a:lvl1pPr>
              <a:defRPr>
                <a:solidFill>
                  <a:srgbClr val="808080"/>
                </a:solidFill>
              </a:defRPr>
            </a:lvl1pPr>
            <a:lvl2pPr>
              <a:defRPr>
                <a:solidFill>
                  <a:srgbClr val="808080"/>
                </a:solidFill>
              </a:defRPr>
            </a:lvl2pPr>
            <a:lvl3pPr>
              <a:defRPr>
                <a:solidFill>
                  <a:srgbClr val="808080"/>
                </a:solidFill>
              </a:defRPr>
            </a:lvl3pPr>
            <a:lvl4pPr>
              <a:defRPr>
                <a:solidFill>
                  <a:srgbClr val="808080"/>
                </a:solidFill>
              </a:defRPr>
            </a:lvl4pPr>
            <a:lvl5pPr>
              <a:defRPr>
                <a:solidFill>
                  <a:srgbClr val="80808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7"/>
          <p:cNvSpPr>
            <a:spLocks noGrp="1"/>
          </p:cNvSpPr>
          <p:nvPr>
            <p:ph type="dt" sz="half" idx="10"/>
          </p:nvPr>
        </p:nvSpPr>
        <p:spPr>
          <a:xfrm>
            <a:off x="6604000" y="6248404"/>
            <a:ext cx="2889250" cy="365125"/>
          </a:xfrm>
          <a:prstGeom prst="rect">
            <a:avLst/>
          </a:prstGeom>
        </p:spPr>
        <p:txBody>
          <a:bodyPr rtlCol="0"/>
          <a:lstStyle>
            <a:lvl1pPr>
              <a:defRPr/>
            </a:lvl1pPr>
          </a:lstStyle>
          <a:p>
            <a:pPr>
              <a:defRPr/>
            </a:pPr>
            <a:fld id="{5CC4E2D8-9DCA-4095-BAFD-D4801D394FC6}" type="datetimeFigureOut">
              <a:rPr lang="en-US"/>
              <a:pPr>
                <a:defRPr/>
              </a:pPr>
              <a:t>6/28/2018</a:t>
            </a:fld>
            <a:endParaRPr lang="en-US" dirty="0"/>
          </a:p>
        </p:txBody>
      </p:sp>
      <p:sp>
        <p:nvSpPr>
          <p:cNvPr id="6" name="Footer Placeholder 11"/>
          <p:cNvSpPr>
            <a:spLocks noGrp="1"/>
          </p:cNvSpPr>
          <p:nvPr>
            <p:ph type="ftr" sz="quarter" idx="11"/>
          </p:nvPr>
        </p:nvSpPr>
        <p:spPr>
          <a:xfrm>
            <a:off x="660402" y="6248404"/>
            <a:ext cx="5873089" cy="365125"/>
          </a:xfrm>
          <a:prstGeom prst="rect">
            <a:avLst/>
          </a:prstGeom>
        </p:spPr>
        <p:txBody>
          <a:bodyPr rtlCol="0"/>
          <a:lstStyle>
            <a:lvl1pPr>
              <a:defRPr/>
            </a:lvl1pPr>
          </a:lstStyle>
          <a:p>
            <a:pPr>
              <a:defRPr/>
            </a:pPr>
            <a:endParaRPr lang="en-US" dirty="0"/>
          </a:p>
        </p:txBody>
      </p:sp>
    </p:spTree>
    <p:extLst>
      <p:ext uri="{BB962C8B-B14F-4D97-AF65-F5344CB8AC3E}">
        <p14:creationId xmlns:p14="http://schemas.microsoft.com/office/powerpoint/2010/main" val="3685366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5.jpg"/><Relationship Id="rId4" Type="http://schemas.openxmlformats.org/officeDocument/2006/relationships/image" Target="../media/image6.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hyperlink" Target="http://www.british-business-bank.co.uk" TargetMode="External"/><Relationship Id="rId7"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4.xml"/><Relationship Id="rId6" Type="http://schemas.openxmlformats.org/officeDocument/2006/relationships/image" Target="../media/image5.jpg"/><Relationship Id="rId5" Type="http://schemas.openxmlformats.org/officeDocument/2006/relationships/image" Target="../media/image2.emf"/><Relationship Id="rId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0.jpeg"/><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2.emf"/></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8.xml"/><Relationship Id="rId7"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5.xml"/><Relationship Id="rId11" Type="http://schemas.openxmlformats.org/officeDocument/2006/relationships/image" Target="../media/image17.jpeg"/><Relationship Id="rId5" Type="http://schemas.openxmlformats.org/officeDocument/2006/relationships/slideLayout" Target="../slideLayouts/slideLayout10.xml"/><Relationship Id="rId10" Type="http://schemas.openxmlformats.org/officeDocument/2006/relationships/image" Target="../media/image16.jpeg"/><Relationship Id="rId4" Type="http://schemas.openxmlformats.org/officeDocument/2006/relationships/slideLayout" Target="../slideLayouts/slideLayout9.xml"/><Relationship Id="rId9" Type="http://schemas.openxmlformats.org/officeDocument/2006/relationships/image" Target="../media/image1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6.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830" y="253999"/>
            <a:ext cx="6371170" cy="1460500"/>
          </a:xfrm>
          <a:prstGeom prst="rect">
            <a:avLst/>
          </a:prstGeom>
        </p:spPr>
        <p:txBody>
          <a:bodyPr vert="horz" lIns="0" tIns="0" rIns="0" bIns="0" rtlCol="0" anchor="b" anchorCtr="0">
            <a:noAutofit/>
          </a:bodyPr>
          <a:lstStyle/>
          <a:p>
            <a:r>
              <a:rPr lang="en-GB" dirty="0"/>
              <a:t>Click to edit Master title style</a:t>
            </a:r>
            <a:endParaRPr lang="en-US" dirty="0"/>
          </a:p>
        </p:txBody>
      </p:sp>
      <p:sp>
        <p:nvSpPr>
          <p:cNvPr id="3" name="Text Placeholder 2"/>
          <p:cNvSpPr>
            <a:spLocks noGrp="1"/>
          </p:cNvSpPr>
          <p:nvPr>
            <p:ph type="body" idx="1"/>
          </p:nvPr>
        </p:nvSpPr>
        <p:spPr>
          <a:xfrm>
            <a:off x="359829" y="2286000"/>
            <a:ext cx="5640917" cy="2667000"/>
          </a:xfrm>
          <a:prstGeom prst="rect">
            <a:avLst/>
          </a:prstGeom>
        </p:spPr>
        <p:txBody>
          <a:bodyPr vert="horz" lIns="0" tIns="0" rIns="0" bIns="0" rtlCol="0">
            <a:noAutofit/>
          </a:bodyPr>
          <a:lstStyle/>
          <a:p>
            <a:r>
              <a:rPr lang="en-GB" dirty="0"/>
              <a:t>Click to edit Master Subtitle Style</a:t>
            </a:r>
            <a:endParaRPr lang="en-US" dirty="0"/>
          </a:p>
        </p:txBody>
      </p:sp>
      <p:sp>
        <p:nvSpPr>
          <p:cNvPr id="12" name="Right Triangle 11"/>
          <p:cNvSpPr/>
          <p:nvPr userDrawn="1"/>
        </p:nvSpPr>
        <p:spPr>
          <a:xfrm rot="16200000">
            <a:off x="4907438" y="1850970"/>
            <a:ext cx="4814876" cy="5216116"/>
          </a:xfrm>
          <a:prstGeom prst="rtTriangle">
            <a:avLst/>
          </a:prstGeom>
          <a:solidFill>
            <a:srgbClr val="555574"/>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Right Triangle 13"/>
          <p:cNvSpPr/>
          <p:nvPr userDrawn="1"/>
        </p:nvSpPr>
        <p:spPr>
          <a:xfrm rot="16200000">
            <a:off x="5753136" y="2696669"/>
            <a:ext cx="4003007" cy="4336591"/>
          </a:xfrm>
          <a:prstGeom prst="rtTriangle">
            <a:avLst/>
          </a:prstGeom>
          <a:solidFill>
            <a:srgbClr val="21295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a:cxnSpLocks noChangeShapeType="1"/>
          </p:cNvCxnSpPr>
          <p:nvPr userDrawn="1"/>
        </p:nvCxnSpPr>
        <p:spPr bwMode="auto">
          <a:xfrm flipH="1" flipV="1">
            <a:off x="0" y="1991401"/>
            <a:ext cx="9906000" cy="1587"/>
          </a:xfrm>
          <a:prstGeom prst="line">
            <a:avLst/>
          </a:prstGeom>
          <a:noFill/>
          <a:ln w="38100">
            <a:solidFill>
              <a:srgbClr val="212952"/>
            </a:solidFill>
            <a:round/>
            <a:headEnd/>
            <a:tailEnd/>
          </a:ln>
        </p:spPr>
      </p:cxnSp>
      <p:cxnSp>
        <p:nvCxnSpPr>
          <p:cNvPr id="13" name="Straight Connector 9"/>
          <p:cNvCxnSpPr>
            <a:cxnSpLocks noChangeShapeType="1"/>
          </p:cNvCxnSpPr>
          <p:nvPr userDrawn="1"/>
        </p:nvCxnSpPr>
        <p:spPr bwMode="auto">
          <a:xfrm rot="10800000">
            <a:off x="2" y="2042201"/>
            <a:ext cx="9905998" cy="1589"/>
          </a:xfrm>
          <a:prstGeom prst="line">
            <a:avLst/>
          </a:prstGeom>
          <a:noFill/>
          <a:ln w="12700">
            <a:solidFill>
              <a:srgbClr val="266EBC"/>
            </a:solidFill>
            <a:round/>
            <a:headEnd/>
            <a:tailEnd/>
          </a:ln>
        </p:spPr>
      </p:cxnSp>
      <p:sp>
        <p:nvSpPr>
          <p:cNvPr id="16" name="TextBox 15"/>
          <p:cNvSpPr txBox="1"/>
          <p:nvPr userDrawn="1"/>
        </p:nvSpPr>
        <p:spPr>
          <a:xfrm>
            <a:off x="5053898" y="5917916"/>
            <a:ext cx="4468902" cy="677108"/>
          </a:xfrm>
          <a:prstGeom prst="rect">
            <a:avLst/>
          </a:prstGeom>
          <a:noFill/>
        </p:spPr>
        <p:txBody>
          <a:bodyPr wrap="square" lIns="0" tIns="0" rIns="0" bIns="0" rtlCol="0" anchor="b" anchorCtr="0">
            <a:spAutoFit/>
          </a:bodyPr>
          <a:lstStyle/>
          <a:p>
            <a:pPr algn="r"/>
            <a:endParaRPr lang="en-US" sz="1600" b="0" i="0" dirty="0">
              <a:solidFill>
                <a:schemeClr val="bg1"/>
              </a:solidFill>
              <a:latin typeface="Verdana"/>
              <a:cs typeface="Verdana"/>
            </a:endParaRPr>
          </a:p>
          <a:p>
            <a:pPr algn="r"/>
            <a:r>
              <a:rPr lang="en-US" sz="1400" b="0" i="0" dirty="0">
                <a:solidFill>
                  <a:schemeClr val="bg1"/>
                </a:solidFill>
                <a:latin typeface="Verdana"/>
                <a:cs typeface="Verdana"/>
              </a:rPr>
              <a:t>@CIOSIFBBB</a:t>
            </a:r>
          </a:p>
          <a:p>
            <a:pPr algn="r"/>
            <a:r>
              <a:rPr lang="en-US" sz="1400" b="0" i="0" dirty="0" err="1">
                <a:solidFill>
                  <a:schemeClr val="bg1"/>
                </a:solidFill>
                <a:latin typeface="Verdana"/>
                <a:cs typeface="Verdana"/>
              </a:rPr>
              <a:t>www.ciosif.co.uk</a:t>
            </a:r>
            <a:endParaRPr lang="en-US" sz="1400" b="0" i="0" dirty="0">
              <a:solidFill>
                <a:schemeClr val="bg1"/>
              </a:solidFill>
              <a:latin typeface="Verdana"/>
              <a:cs typeface="Verdana"/>
            </a:endParaRPr>
          </a:p>
        </p:txBody>
      </p:sp>
      <p:pic>
        <p:nvPicPr>
          <p:cNvPr id="18" name="Picture 17" descr="Logos.jpg"/>
          <p:cNvPicPr>
            <a:picLocks noChangeAspect="1"/>
          </p:cNvPicPr>
          <p:nvPr userDrawn="1"/>
        </p:nvPicPr>
        <p:blipFill rotWithShape="1">
          <a:blip r:embed="rId3">
            <a:alphaModFix/>
            <a:extLst>
              <a:ext uri="{28A0092B-C50C-407E-A947-70E740481C1C}">
                <a14:useLocalDpi xmlns:a14="http://schemas.microsoft.com/office/drawing/2010/main" val="0"/>
              </a:ext>
            </a:extLst>
          </a:blip>
          <a:srcRect r="67483"/>
          <a:stretch/>
        </p:blipFill>
        <p:spPr>
          <a:xfrm>
            <a:off x="267520" y="5595697"/>
            <a:ext cx="1146413" cy="1029550"/>
          </a:xfrm>
          <a:prstGeom prst="rect">
            <a:avLst/>
          </a:prstGeom>
        </p:spPr>
      </p:pic>
      <p:pic>
        <p:nvPicPr>
          <p:cNvPr id="17" name="Picture 16"/>
          <p:cNvPicPr>
            <a:picLocks noChangeAspect="1"/>
          </p:cNvPicPr>
          <p:nvPr userDrawn="1"/>
        </p:nvPicPr>
        <p:blipFill>
          <a:blip r:embed="rId4"/>
          <a:stretch>
            <a:fillRect/>
          </a:stretch>
        </p:blipFill>
        <p:spPr>
          <a:xfrm>
            <a:off x="3894661" y="5694191"/>
            <a:ext cx="1159934" cy="614905"/>
          </a:xfrm>
          <a:prstGeom prst="rect">
            <a:avLst/>
          </a:prstGeom>
        </p:spPr>
      </p:pic>
      <p:pic>
        <p:nvPicPr>
          <p:cNvPr id="20" name="Picture 19" descr="twitter.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124682" y="6223861"/>
            <a:ext cx="162740" cy="132298"/>
          </a:xfrm>
          <a:prstGeom prst="rect">
            <a:avLst/>
          </a:prstGeom>
        </p:spPr>
      </p:pic>
      <p:pic>
        <p:nvPicPr>
          <p:cNvPr id="15" name="Picture 14" descr="336 CISIOF final logo RGB.jpg"/>
          <p:cNvPicPr>
            <a:picLocks noChangeAspect="1"/>
          </p:cNvPicPr>
          <p:nvPr userDrawn="1"/>
        </p:nvPicPr>
        <p:blipFill rotWithShape="1">
          <a:blip r:embed="rId6">
            <a:extLst>
              <a:ext uri="{28A0092B-C50C-407E-A947-70E740481C1C}">
                <a14:useLocalDpi xmlns:a14="http://schemas.microsoft.com/office/drawing/2010/main" val="0"/>
              </a:ext>
            </a:extLst>
          </a:blip>
          <a:srcRect b="11714"/>
          <a:stretch/>
        </p:blipFill>
        <p:spPr>
          <a:xfrm>
            <a:off x="6731000" y="395290"/>
            <a:ext cx="3026922" cy="1293468"/>
          </a:xfrm>
          <a:prstGeom prst="rect">
            <a:avLst/>
          </a:prstGeom>
        </p:spPr>
      </p:pic>
      <p:pic>
        <p:nvPicPr>
          <p:cNvPr id="6" name="Picture 5" descr="LEP_jpg_rgb.jp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621368" y="5659664"/>
            <a:ext cx="1920902" cy="67837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457200" rtl="0" eaLnBrk="1" latinLnBrk="0" hangingPunct="1">
        <a:spcBef>
          <a:spcPct val="0"/>
        </a:spcBef>
        <a:buNone/>
        <a:defRPr sz="3000" b="1" i="0" kern="1200">
          <a:solidFill>
            <a:srgbClr val="212952"/>
          </a:solidFill>
          <a:latin typeface="Verdana"/>
          <a:ea typeface="+mj-ea"/>
          <a:cs typeface="Verdana"/>
        </a:defRPr>
      </a:lvl1pPr>
    </p:titleStyle>
    <p:bodyStyle>
      <a:lvl1pPr marL="342900" indent="-342900" algn="l" defTabSz="457200" rtl="0" eaLnBrk="1" latinLnBrk="0" hangingPunct="1">
        <a:spcBef>
          <a:spcPct val="20000"/>
        </a:spcBef>
        <a:buFont typeface="Arial"/>
        <a:buNone/>
        <a:defRPr sz="2000" b="1" i="0" kern="1200">
          <a:solidFill>
            <a:srgbClr val="D41217"/>
          </a:solidFill>
          <a:latin typeface="Verdana"/>
          <a:ea typeface="+mn-ea"/>
          <a:cs typeface="Verdana"/>
        </a:defRPr>
      </a:lvl1pPr>
      <a:lvl2pPr marL="742950" indent="-285750" algn="l" defTabSz="457200" rtl="0" eaLnBrk="1" latinLnBrk="0" hangingPunct="1">
        <a:spcBef>
          <a:spcPct val="20000"/>
        </a:spcBef>
        <a:buFont typeface="Arial"/>
        <a:buChar char="–"/>
        <a:defRPr sz="1500" b="0" i="0" kern="1200">
          <a:solidFill>
            <a:srgbClr val="D41217"/>
          </a:solidFill>
          <a:latin typeface="Verdana"/>
          <a:ea typeface="+mn-ea"/>
          <a:cs typeface="Verdana"/>
        </a:defRPr>
      </a:lvl2pPr>
      <a:lvl3pPr marL="1143000" indent="-228600" algn="l" defTabSz="457200" rtl="0" eaLnBrk="1" latinLnBrk="0" hangingPunct="1">
        <a:spcBef>
          <a:spcPct val="20000"/>
        </a:spcBef>
        <a:buFont typeface="Arial"/>
        <a:buChar char="•"/>
        <a:defRPr sz="1500" b="0" i="0" kern="1200">
          <a:solidFill>
            <a:srgbClr val="D41217"/>
          </a:solidFill>
          <a:latin typeface="Verdana"/>
          <a:ea typeface="+mn-ea"/>
          <a:cs typeface="Verdana"/>
        </a:defRPr>
      </a:lvl3pPr>
      <a:lvl4pPr marL="1600200" indent="-228600" algn="l" defTabSz="457200" rtl="0" eaLnBrk="1" latinLnBrk="0" hangingPunct="1">
        <a:spcBef>
          <a:spcPct val="20000"/>
        </a:spcBef>
        <a:buFont typeface="Arial"/>
        <a:buChar char="–"/>
        <a:defRPr sz="1500" b="0" i="0" kern="1200">
          <a:solidFill>
            <a:srgbClr val="D41217"/>
          </a:solidFill>
          <a:latin typeface="Verdana"/>
          <a:ea typeface="+mn-ea"/>
          <a:cs typeface="Verdana"/>
        </a:defRPr>
      </a:lvl4pPr>
      <a:lvl5pPr marL="2057400" indent="-228600" algn="l" defTabSz="457200" rtl="0" eaLnBrk="1" latinLnBrk="0" hangingPunct="1">
        <a:spcBef>
          <a:spcPct val="20000"/>
        </a:spcBef>
        <a:buFont typeface="Arial"/>
        <a:buChar char="»"/>
        <a:defRPr sz="1500" b="0" i="0" kern="1200">
          <a:solidFill>
            <a:srgbClr val="D41217"/>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0133" y="-2"/>
            <a:ext cx="9410700" cy="685800"/>
          </a:xfrm>
          <a:prstGeom prst="rect">
            <a:avLst/>
          </a:prstGeom>
        </p:spPr>
        <p:txBody>
          <a:bodyPr vert="horz" lIns="0" tIns="0" rIns="0" bIns="0" rtlCol="0" anchor="b" anchorCtr="0">
            <a:noAutofit/>
          </a:bodyPr>
          <a:lstStyle/>
          <a:p>
            <a:r>
              <a:rPr lang="en-GB" dirty="0"/>
              <a:t>Click to edit Master title style</a:t>
            </a:r>
            <a:endParaRPr lang="en-US" dirty="0"/>
          </a:p>
        </p:txBody>
      </p:sp>
      <p:sp>
        <p:nvSpPr>
          <p:cNvPr id="17" name="TextBox 16"/>
          <p:cNvSpPr txBox="1"/>
          <p:nvPr userDrawn="1"/>
        </p:nvSpPr>
        <p:spPr>
          <a:xfrm>
            <a:off x="8261302" y="5860532"/>
            <a:ext cx="1369530" cy="184666"/>
          </a:xfrm>
          <a:prstGeom prst="rect">
            <a:avLst/>
          </a:prstGeom>
          <a:noFill/>
        </p:spPr>
        <p:txBody>
          <a:bodyPr wrap="square" lIns="0" tIns="0" rIns="0" bIns="0" rtlCol="0" anchor="b" anchorCtr="0">
            <a:spAutoFit/>
          </a:bodyPr>
          <a:lstStyle/>
          <a:p>
            <a:pPr algn="r"/>
            <a:r>
              <a:rPr lang="en-US" sz="1200" b="0" i="0" dirty="0" err="1">
                <a:solidFill>
                  <a:srgbClr val="212952"/>
                </a:solidFill>
                <a:latin typeface="Verdana"/>
                <a:cs typeface="Verdana"/>
              </a:rPr>
              <a:t>www.ciosif.co.uk</a:t>
            </a:r>
            <a:endParaRPr lang="en-US" sz="1200" b="0" i="0" dirty="0">
              <a:solidFill>
                <a:srgbClr val="212952"/>
              </a:solidFill>
              <a:latin typeface="Verdana"/>
              <a:cs typeface="Verdana"/>
            </a:endParaRPr>
          </a:p>
        </p:txBody>
      </p:sp>
      <p:cxnSp>
        <p:nvCxnSpPr>
          <p:cNvPr id="18" name="Straight Connector 17"/>
          <p:cNvCxnSpPr/>
          <p:nvPr userDrawn="1"/>
        </p:nvCxnSpPr>
        <p:spPr>
          <a:xfrm flipH="1">
            <a:off x="220133" y="6096000"/>
            <a:ext cx="9410700" cy="0"/>
          </a:xfrm>
          <a:prstGeom prst="line">
            <a:avLst/>
          </a:prstGeom>
          <a:ln w="12700" cmpd="sng">
            <a:solidFill>
              <a:srgbClr val="212952"/>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cxnSpLocks noChangeShapeType="1"/>
          </p:cNvCxnSpPr>
          <p:nvPr userDrawn="1"/>
        </p:nvCxnSpPr>
        <p:spPr bwMode="auto">
          <a:xfrm flipH="1" flipV="1">
            <a:off x="220133" y="807463"/>
            <a:ext cx="9410700" cy="1587"/>
          </a:xfrm>
          <a:prstGeom prst="line">
            <a:avLst/>
          </a:prstGeom>
          <a:noFill/>
          <a:ln w="38100">
            <a:solidFill>
              <a:srgbClr val="212952"/>
            </a:solidFill>
            <a:round/>
            <a:headEnd/>
            <a:tailEnd/>
          </a:ln>
        </p:spPr>
      </p:cxnSp>
      <p:cxnSp>
        <p:nvCxnSpPr>
          <p:cNvPr id="20" name="Straight Connector 9"/>
          <p:cNvCxnSpPr>
            <a:cxnSpLocks noChangeShapeType="1"/>
          </p:cNvCxnSpPr>
          <p:nvPr userDrawn="1"/>
        </p:nvCxnSpPr>
        <p:spPr bwMode="auto">
          <a:xfrm flipH="1">
            <a:off x="220132" y="858260"/>
            <a:ext cx="9410700" cy="0"/>
          </a:xfrm>
          <a:prstGeom prst="line">
            <a:avLst/>
          </a:prstGeom>
          <a:noFill/>
          <a:ln w="12700">
            <a:solidFill>
              <a:srgbClr val="266EBC"/>
            </a:solidFill>
            <a:round/>
            <a:headEnd/>
            <a:tailEnd/>
          </a:ln>
        </p:spPr>
      </p:cxnSp>
      <p:sp>
        <p:nvSpPr>
          <p:cNvPr id="8" name="Text Placeholder 7"/>
          <p:cNvSpPr>
            <a:spLocks noGrp="1"/>
          </p:cNvSpPr>
          <p:nvPr>
            <p:ph type="body" idx="1"/>
          </p:nvPr>
        </p:nvSpPr>
        <p:spPr>
          <a:xfrm>
            <a:off x="232823" y="1168383"/>
            <a:ext cx="8915400" cy="452596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2" name="Picture 11"/>
          <p:cNvPicPr>
            <a:picLocks noChangeAspect="1"/>
          </p:cNvPicPr>
          <p:nvPr userDrawn="1"/>
        </p:nvPicPr>
        <p:blipFill rotWithShape="1">
          <a:blip r:embed="rId4"/>
          <a:srcRect r="64045"/>
          <a:stretch/>
        </p:blipFill>
        <p:spPr>
          <a:xfrm>
            <a:off x="232823" y="6134100"/>
            <a:ext cx="1771718" cy="723900"/>
          </a:xfrm>
          <a:prstGeom prst="rect">
            <a:avLst/>
          </a:prstGeom>
        </p:spPr>
      </p:pic>
      <p:pic>
        <p:nvPicPr>
          <p:cNvPr id="13" name="Picture 12"/>
          <p:cNvPicPr>
            <a:picLocks noChangeAspect="1"/>
          </p:cNvPicPr>
          <p:nvPr userDrawn="1"/>
        </p:nvPicPr>
        <p:blipFill rotWithShape="1">
          <a:blip r:embed="rId4"/>
          <a:srcRect l="74545"/>
          <a:stretch/>
        </p:blipFill>
        <p:spPr>
          <a:xfrm>
            <a:off x="3906107" y="6134100"/>
            <a:ext cx="1254315" cy="723900"/>
          </a:xfrm>
          <a:prstGeom prst="rect">
            <a:avLst/>
          </a:prstGeom>
        </p:spPr>
      </p:pic>
      <p:pic>
        <p:nvPicPr>
          <p:cNvPr id="14" name="Picture 13" descr="LEP_jpg_rgb.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185878" y="6152923"/>
            <a:ext cx="1640608" cy="579384"/>
          </a:xfrm>
          <a:prstGeom prst="rect">
            <a:avLst/>
          </a:prstGeom>
        </p:spPr>
      </p:pic>
      <p:pic>
        <p:nvPicPr>
          <p:cNvPr id="21" name="Picture 20" descr="336 CISIOF final logo RGB.jpg"/>
          <p:cNvPicPr>
            <a:picLocks noChangeAspect="1"/>
          </p:cNvPicPr>
          <p:nvPr userDrawn="1"/>
        </p:nvPicPr>
        <p:blipFill rotWithShape="1">
          <a:blip r:embed="rId6">
            <a:extLst>
              <a:ext uri="{28A0092B-C50C-407E-A947-70E740481C1C}">
                <a14:useLocalDpi xmlns:a14="http://schemas.microsoft.com/office/drawing/2010/main" val="0"/>
              </a:ext>
            </a:extLst>
          </a:blip>
          <a:srcRect b="12382"/>
          <a:stretch/>
        </p:blipFill>
        <p:spPr>
          <a:xfrm>
            <a:off x="8357320" y="6184814"/>
            <a:ext cx="1290986" cy="547493"/>
          </a:xfrm>
          <a:prstGeom prst="rect">
            <a:avLst/>
          </a:prstGeom>
        </p:spPr>
      </p:pic>
    </p:spTree>
    <p:extLst>
      <p:ext uri="{BB962C8B-B14F-4D97-AF65-F5344CB8AC3E}">
        <p14:creationId xmlns:p14="http://schemas.microsoft.com/office/powerpoint/2010/main" val="8873601"/>
      </p:ext>
    </p:extLst>
  </p:cSld>
  <p:clrMap bg1="lt1" tx1="dk1" bg2="lt2" tx2="dk2" accent1="accent1" accent2="accent2" accent3="accent3" accent4="accent4" accent5="accent5" accent6="accent6" hlink="hlink" folHlink="folHlink"/>
  <p:sldLayoutIdLst>
    <p:sldLayoutId id="2147483663" r:id="rId1"/>
    <p:sldLayoutId id="2147483664" r:id="rId2"/>
  </p:sldLayoutIdLst>
  <p:hf hdr="0" ftr="0" dt="0"/>
  <p:txStyles>
    <p:titleStyle>
      <a:lvl1pPr algn="l" defTabSz="457200" rtl="0" eaLnBrk="1" latinLnBrk="0" hangingPunct="1">
        <a:spcBef>
          <a:spcPct val="0"/>
        </a:spcBef>
        <a:buNone/>
        <a:defRPr sz="3200" b="1" i="0" kern="1200">
          <a:solidFill>
            <a:srgbClr val="D41217"/>
          </a:solidFill>
          <a:latin typeface="Verdana"/>
          <a:ea typeface="+mj-ea"/>
          <a:cs typeface="Verdana"/>
        </a:defRPr>
      </a:lvl1pPr>
    </p:titleStyle>
    <p:bodyStyle>
      <a:lvl1pPr marL="342900" indent="-342900" algn="l" defTabSz="457200" rtl="0" eaLnBrk="1" latinLnBrk="0" hangingPunct="1">
        <a:spcBef>
          <a:spcPct val="20000"/>
        </a:spcBef>
        <a:buClr>
          <a:srgbClr val="212952"/>
        </a:buClr>
        <a:buFont typeface="Arial"/>
        <a:buChar char="•"/>
        <a:defRPr sz="1800" b="0" i="0" kern="1200">
          <a:solidFill>
            <a:srgbClr val="212952"/>
          </a:solidFill>
          <a:latin typeface="Verdana"/>
          <a:ea typeface="+mn-ea"/>
          <a:cs typeface="Verdana"/>
        </a:defRPr>
      </a:lvl1pPr>
      <a:lvl2pPr marL="742950" indent="-285750" algn="l" defTabSz="457200" rtl="0" eaLnBrk="1" latinLnBrk="0" hangingPunct="1">
        <a:spcBef>
          <a:spcPct val="20000"/>
        </a:spcBef>
        <a:buClr>
          <a:srgbClr val="212952"/>
        </a:buClr>
        <a:buFont typeface="Arial"/>
        <a:buChar char="–"/>
        <a:defRPr sz="1800" kern="1200">
          <a:solidFill>
            <a:srgbClr val="212952"/>
          </a:solidFill>
          <a:latin typeface="+mn-lt"/>
          <a:ea typeface="+mn-ea"/>
          <a:cs typeface="+mn-cs"/>
        </a:defRPr>
      </a:lvl2pPr>
      <a:lvl3pPr marL="1143000" indent="-228600" algn="l" defTabSz="457200" rtl="0" eaLnBrk="1" latinLnBrk="0" hangingPunct="1">
        <a:spcBef>
          <a:spcPct val="20000"/>
        </a:spcBef>
        <a:buClr>
          <a:srgbClr val="212952"/>
        </a:buClr>
        <a:buFont typeface="Arial"/>
        <a:buChar char="•"/>
        <a:defRPr sz="1800" kern="1200">
          <a:solidFill>
            <a:srgbClr val="212952"/>
          </a:solidFill>
          <a:latin typeface="+mn-lt"/>
          <a:ea typeface="+mn-ea"/>
          <a:cs typeface="+mn-cs"/>
        </a:defRPr>
      </a:lvl3pPr>
      <a:lvl4pPr marL="1600200" indent="-228600" algn="l" defTabSz="457200" rtl="0" eaLnBrk="1" latinLnBrk="0" hangingPunct="1">
        <a:spcBef>
          <a:spcPct val="20000"/>
        </a:spcBef>
        <a:buClr>
          <a:srgbClr val="212952"/>
        </a:buClr>
        <a:buFont typeface="Arial"/>
        <a:buChar char="–"/>
        <a:defRPr sz="1800" kern="1200">
          <a:solidFill>
            <a:srgbClr val="212952"/>
          </a:solidFill>
          <a:latin typeface="+mn-lt"/>
          <a:ea typeface="+mn-ea"/>
          <a:cs typeface="+mn-cs"/>
        </a:defRPr>
      </a:lvl4pPr>
      <a:lvl5pPr marL="2057400" indent="-228600" algn="l" defTabSz="457200" rtl="0" eaLnBrk="1" latinLnBrk="0" hangingPunct="1">
        <a:spcBef>
          <a:spcPct val="20000"/>
        </a:spcBef>
        <a:buClr>
          <a:srgbClr val="212952"/>
        </a:buClr>
        <a:buFont typeface="Arial"/>
        <a:buChar char="»"/>
        <a:defRPr sz="1800" kern="1200">
          <a:solidFill>
            <a:srgbClr val="212952"/>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ight Triangle 11"/>
          <p:cNvSpPr/>
          <p:nvPr userDrawn="1"/>
        </p:nvSpPr>
        <p:spPr>
          <a:xfrm rot="16200000">
            <a:off x="4890504" y="1842503"/>
            <a:ext cx="4814876" cy="5216116"/>
          </a:xfrm>
          <a:prstGeom prst="rtTriangle">
            <a:avLst/>
          </a:prstGeom>
          <a:solidFill>
            <a:srgbClr val="555574"/>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Right Triangle 13"/>
          <p:cNvSpPr/>
          <p:nvPr userDrawn="1"/>
        </p:nvSpPr>
        <p:spPr>
          <a:xfrm rot="16200000">
            <a:off x="5736202" y="2688202"/>
            <a:ext cx="4003007" cy="4336591"/>
          </a:xfrm>
          <a:prstGeom prst="rtTriangle">
            <a:avLst/>
          </a:prstGeom>
          <a:solidFill>
            <a:srgbClr val="21295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a:cxnSpLocks noChangeShapeType="1"/>
          </p:cNvCxnSpPr>
          <p:nvPr userDrawn="1"/>
        </p:nvCxnSpPr>
        <p:spPr bwMode="auto">
          <a:xfrm flipH="1" flipV="1">
            <a:off x="0" y="1991401"/>
            <a:ext cx="9906000" cy="1587"/>
          </a:xfrm>
          <a:prstGeom prst="line">
            <a:avLst/>
          </a:prstGeom>
          <a:noFill/>
          <a:ln w="38100">
            <a:solidFill>
              <a:srgbClr val="212952"/>
            </a:solidFill>
            <a:round/>
            <a:headEnd/>
            <a:tailEnd/>
          </a:ln>
        </p:spPr>
      </p:cxnSp>
      <p:cxnSp>
        <p:nvCxnSpPr>
          <p:cNvPr id="13" name="Straight Connector 9"/>
          <p:cNvCxnSpPr>
            <a:cxnSpLocks noChangeShapeType="1"/>
          </p:cNvCxnSpPr>
          <p:nvPr userDrawn="1"/>
        </p:nvCxnSpPr>
        <p:spPr bwMode="auto">
          <a:xfrm rot="10800000">
            <a:off x="2" y="2042201"/>
            <a:ext cx="9905998" cy="1589"/>
          </a:xfrm>
          <a:prstGeom prst="line">
            <a:avLst/>
          </a:prstGeom>
          <a:noFill/>
          <a:ln w="12700">
            <a:solidFill>
              <a:srgbClr val="266EBC"/>
            </a:solidFill>
            <a:round/>
            <a:headEnd/>
            <a:tailEnd/>
          </a:ln>
        </p:spPr>
      </p:cxnSp>
      <p:sp>
        <p:nvSpPr>
          <p:cNvPr id="15" name="Subtitle 4"/>
          <p:cNvSpPr txBox="1">
            <a:spLocks/>
          </p:cNvSpPr>
          <p:nvPr userDrawn="1"/>
        </p:nvSpPr>
        <p:spPr>
          <a:xfrm>
            <a:off x="351363" y="2277531"/>
            <a:ext cx="7056965" cy="2827869"/>
          </a:xfrm>
          <a:prstGeom prst="rect">
            <a:avLst/>
          </a:prstGeom>
        </p:spPr>
        <p:txBody>
          <a:bodyPr vert="horz" lIns="0" tIns="0" rIns="0" bIns="0" rtlCol="0">
            <a:noAutofit/>
          </a:bodyPr>
          <a:lstStyle>
            <a:lvl1pPr marL="0" indent="0" algn="l" defTabSz="457200" rtl="0" eaLnBrk="1" latinLnBrk="0" hangingPunct="1">
              <a:spcBef>
                <a:spcPct val="20000"/>
              </a:spcBef>
              <a:buFont typeface="Arial"/>
              <a:buNone/>
              <a:defRPr sz="1500" b="0" i="0" kern="1200">
                <a:solidFill>
                  <a:srgbClr val="D41217"/>
                </a:solidFill>
                <a:latin typeface="Verdana"/>
                <a:ea typeface="+mn-ea"/>
                <a:cs typeface="Verdana"/>
              </a:defRPr>
            </a:lvl1pPr>
            <a:lvl2pPr marL="457200" indent="0" algn="ctr" defTabSz="457200" rtl="0" eaLnBrk="1" latinLnBrk="0" hangingPunct="1">
              <a:spcBef>
                <a:spcPct val="20000"/>
              </a:spcBef>
              <a:buFont typeface="Arial"/>
              <a:buNone/>
              <a:defRPr sz="1500" b="0" i="0" kern="1200">
                <a:solidFill>
                  <a:schemeClr val="tx1">
                    <a:tint val="75000"/>
                  </a:schemeClr>
                </a:solidFill>
                <a:latin typeface="Verdana"/>
                <a:ea typeface="+mn-ea"/>
                <a:cs typeface="Verdana"/>
              </a:defRPr>
            </a:lvl2pPr>
            <a:lvl3pPr marL="914400" indent="0" algn="ctr" defTabSz="457200" rtl="0" eaLnBrk="1" latinLnBrk="0" hangingPunct="1">
              <a:spcBef>
                <a:spcPct val="20000"/>
              </a:spcBef>
              <a:buFont typeface="Arial"/>
              <a:buNone/>
              <a:defRPr sz="1500" b="0" i="0" kern="1200">
                <a:solidFill>
                  <a:schemeClr val="tx1">
                    <a:tint val="75000"/>
                  </a:schemeClr>
                </a:solidFill>
                <a:latin typeface="Verdana"/>
                <a:ea typeface="+mn-ea"/>
                <a:cs typeface="Verdana"/>
              </a:defRPr>
            </a:lvl3pPr>
            <a:lvl4pPr marL="1371600" indent="0" algn="ctr" defTabSz="457200" rtl="0" eaLnBrk="1" latinLnBrk="0" hangingPunct="1">
              <a:spcBef>
                <a:spcPct val="20000"/>
              </a:spcBef>
              <a:buFont typeface="Arial"/>
              <a:buNone/>
              <a:defRPr sz="1500" b="0" i="0" kern="1200">
                <a:solidFill>
                  <a:schemeClr val="tx1">
                    <a:tint val="75000"/>
                  </a:schemeClr>
                </a:solidFill>
                <a:latin typeface="Verdana"/>
                <a:ea typeface="+mn-ea"/>
                <a:cs typeface="Verdana"/>
              </a:defRPr>
            </a:lvl4pPr>
            <a:lvl5pPr marL="1828800" indent="0" algn="ctr" defTabSz="457200" rtl="0" eaLnBrk="1" latinLnBrk="0" hangingPunct="1">
              <a:spcBef>
                <a:spcPct val="20000"/>
              </a:spcBef>
              <a:buFont typeface="Arial"/>
              <a:buNone/>
              <a:defRPr sz="1500" b="0" i="0" kern="1200">
                <a:solidFill>
                  <a:schemeClr val="tx1">
                    <a:tint val="75000"/>
                  </a:schemeClr>
                </a:solidFill>
                <a:latin typeface="Verdana"/>
                <a:ea typeface="+mn-ea"/>
                <a:cs typeface="Verdana"/>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800" b="0" i="1" kern="1200" dirty="0">
                <a:solidFill>
                  <a:schemeClr val="tx1"/>
                </a:solidFill>
                <a:effectLst/>
                <a:latin typeface="Verdana"/>
                <a:ea typeface="+mn-ea"/>
                <a:cs typeface="Verdana"/>
              </a:rPr>
              <a:t>No representation, express or implied, is made by British Business Bank plc and its subsidiaries as to the completeness or accuracy of any facts or opinions contained in this presentation and recipients should seek their own independent legal, financial, tax, accounting or regulatory advice before making any decision based on the information contained herein. </a:t>
            </a:r>
          </a:p>
          <a:p>
            <a:endParaRPr lang="en-GB" sz="800" b="0" i="1" kern="1200" dirty="0">
              <a:solidFill>
                <a:schemeClr val="tx1"/>
              </a:solidFill>
              <a:effectLst/>
              <a:latin typeface="Verdana"/>
              <a:ea typeface="+mn-ea"/>
              <a:cs typeface="Verdana"/>
            </a:endParaRPr>
          </a:p>
          <a:p>
            <a:r>
              <a:rPr lang="en-GB" sz="800" b="0" i="1" kern="1200" dirty="0">
                <a:solidFill>
                  <a:schemeClr val="tx1"/>
                </a:solidFill>
                <a:effectLst/>
                <a:latin typeface="Verdana"/>
                <a:ea typeface="+mn-ea"/>
                <a:cs typeface="Verdana"/>
              </a:rPr>
              <a:t>No part of this presentation should be published, reproduced, distributed or otherwise made available in whole or in part in any jurisdiction where to do so would be unlawful.</a:t>
            </a:r>
          </a:p>
          <a:p>
            <a:endParaRPr lang="en-GB" sz="800" b="0" i="1" kern="1200" dirty="0">
              <a:solidFill>
                <a:schemeClr val="tx1"/>
              </a:solidFill>
              <a:effectLst/>
              <a:latin typeface="Verdana"/>
              <a:ea typeface="+mn-ea"/>
              <a:cs typeface="Verdana"/>
            </a:endParaRPr>
          </a:p>
          <a:p>
            <a:r>
              <a:rPr lang="en-GB" sz="800" b="0" i="1" kern="1200" dirty="0">
                <a:solidFill>
                  <a:schemeClr val="tx1"/>
                </a:solidFill>
                <a:effectLst/>
                <a:latin typeface="Verdana"/>
                <a:ea typeface="+mn-ea"/>
                <a:cs typeface="Verdana"/>
              </a:rPr>
              <a:t>British Business Bank plc is the holding company of the group operating under the trading name of British Business Bank. It is a development bank wholly owned by HM Government which is not authorised or regulated by the Prudential Regulation Authority (“PRA”) or the Financial Conduct Authority (“FCA”). British Business Bank plc operates under its trading name through a number of subsidiaries, including British Business Financial Services Limited and British Business Finance Limited. None of British Business Bank plc, British Business Finance Limited or British Business Financial Services Limited is authorised or regulated by the PRA or FCA. British Business Bank plc and its subsidiary entities are not banking institutions and do not operate as such. </a:t>
            </a:r>
          </a:p>
          <a:p>
            <a:endParaRPr lang="en-GB" sz="800" b="0" i="1" kern="1200" dirty="0">
              <a:solidFill>
                <a:schemeClr val="tx1"/>
              </a:solidFill>
              <a:effectLst/>
              <a:latin typeface="Verdana"/>
              <a:ea typeface="+mn-ea"/>
              <a:cs typeface="Verdana"/>
            </a:endParaRPr>
          </a:p>
          <a:p>
            <a:r>
              <a:rPr lang="en-GB" sz="800" b="0" i="1" kern="1200" dirty="0">
                <a:solidFill>
                  <a:schemeClr val="tx1"/>
                </a:solidFill>
                <a:effectLst/>
                <a:latin typeface="Verdana"/>
                <a:ea typeface="+mn-ea"/>
                <a:cs typeface="Verdana"/>
              </a:rPr>
              <a:t>A complete legal structure chart for British Business Bank plc and its subsidiaries can be found at </a:t>
            </a:r>
            <a:r>
              <a:rPr lang="en-US" sz="800" b="0" i="1" u="sng" kern="1200" dirty="0">
                <a:solidFill>
                  <a:schemeClr val="tx1"/>
                </a:solidFill>
                <a:effectLst/>
                <a:latin typeface="Verdana"/>
                <a:ea typeface="+mn-ea"/>
                <a:cs typeface="Verdana"/>
                <a:hlinkClick r:id="rId3"/>
              </a:rPr>
              <a:t>www.british-business-bank.co.uk</a:t>
            </a:r>
            <a:r>
              <a:rPr lang="en-GB" sz="800" b="0" i="1" kern="1200" dirty="0">
                <a:solidFill>
                  <a:schemeClr val="tx1"/>
                </a:solidFill>
                <a:effectLst/>
                <a:latin typeface="Verdana"/>
                <a:ea typeface="+mn-ea"/>
                <a:cs typeface="Verdana"/>
              </a:rPr>
              <a:t>.</a:t>
            </a:r>
          </a:p>
          <a:p>
            <a:endParaRPr lang="en-GB" sz="800" b="0" i="1" kern="1200" dirty="0">
              <a:solidFill>
                <a:schemeClr val="tx1"/>
              </a:solidFill>
              <a:effectLst/>
              <a:latin typeface="Verdana"/>
              <a:ea typeface="+mn-ea"/>
              <a:cs typeface="Verdana"/>
            </a:endParaRPr>
          </a:p>
          <a:p>
            <a:r>
              <a:rPr lang="en-US" sz="800" b="0" i="1" kern="1200" dirty="0">
                <a:solidFill>
                  <a:schemeClr val="tx1"/>
                </a:solidFill>
                <a:effectLst/>
                <a:latin typeface="Verdana"/>
                <a:ea typeface="+mn-ea"/>
                <a:cs typeface="Verdana"/>
              </a:rPr>
              <a:t>© British Business Bank plc July</a:t>
            </a:r>
            <a:r>
              <a:rPr lang="en-US" sz="800" b="0" i="1" kern="1200" baseline="0" dirty="0">
                <a:solidFill>
                  <a:schemeClr val="tx1"/>
                </a:solidFill>
                <a:effectLst/>
                <a:latin typeface="Verdana"/>
                <a:ea typeface="+mn-ea"/>
                <a:cs typeface="Verdana"/>
              </a:rPr>
              <a:t> 2016</a:t>
            </a:r>
            <a:r>
              <a:rPr lang="en-US" sz="800" b="0" i="1" kern="1200" dirty="0">
                <a:solidFill>
                  <a:schemeClr val="tx1"/>
                </a:solidFill>
                <a:effectLst/>
                <a:latin typeface="Verdana"/>
                <a:ea typeface="+mn-ea"/>
                <a:cs typeface="Verdana"/>
              </a:rPr>
              <a:t> </a:t>
            </a:r>
            <a:endParaRPr lang="en-GB" sz="800" b="0" i="1" kern="1200" dirty="0">
              <a:solidFill>
                <a:schemeClr val="tx1"/>
              </a:solidFill>
              <a:effectLst/>
              <a:latin typeface="Verdana"/>
              <a:ea typeface="+mn-ea"/>
              <a:cs typeface="Verdana"/>
            </a:endParaRPr>
          </a:p>
        </p:txBody>
      </p:sp>
      <p:pic>
        <p:nvPicPr>
          <p:cNvPr id="20" name="Picture 19" descr="Logos.jpg"/>
          <p:cNvPicPr>
            <a:picLocks noChangeAspect="1"/>
          </p:cNvPicPr>
          <p:nvPr userDrawn="1"/>
        </p:nvPicPr>
        <p:blipFill rotWithShape="1">
          <a:blip r:embed="rId4">
            <a:alphaModFix/>
            <a:extLst>
              <a:ext uri="{28A0092B-C50C-407E-A947-70E740481C1C}">
                <a14:useLocalDpi xmlns:a14="http://schemas.microsoft.com/office/drawing/2010/main" val="0"/>
              </a:ext>
            </a:extLst>
          </a:blip>
          <a:srcRect r="67483"/>
          <a:stretch/>
        </p:blipFill>
        <p:spPr>
          <a:xfrm>
            <a:off x="267520" y="5595697"/>
            <a:ext cx="1146413" cy="1029550"/>
          </a:xfrm>
          <a:prstGeom prst="rect">
            <a:avLst/>
          </a:prstGeom>
        </p:spPr>
      </p:pic>
      <p:pic>
        <p:nvPicPr>
          <p:cNvPr id="23" name="Picture 22"/>
          <p:cNvPicPr>
            <a:picLocks noChangeAspect="1"/>
          </p:cNvPicPr>
          <p:nvPr userDrawn="1"/>
        </p:nvPicPr>
        <p:blipFill>
          <a:blip r:embed="rId5"/>
          <a:stretch>
            <a:fillRect/>
          </a:stretch>
        </p:blipFill>
        <p:spPr>
          <a:xfrm>
            <a:off x="3894661" y="5694191"/>
            <a:ext cx="1159934" cy="614905"/>
          </a:xfrm>
          <a:prstGeom prst="rect">
            <a:avLst/>
          </a:prstGeom>
        </p:spPr>
      </p:pic>
      <p:pic>
        <p:nvPicPr>
          <p:cNvPr id="24" name="Picture 23" descr="LEP_jpg_rgb.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621368" y="5659664"/>
            <a:ext cx="1920902" cy="678370"/>
          </a:xfrm>
          <a:prstGeom prst="rect">
            <a:avLst/>
          </a:prstGeom>
        </p:spPr>
      </p:pic>
      <p:sp>
        <p:nvSpPr>
          <p:cNvPr id="25" name="TextBox 24"/>
          <p:cNvSpPr txBox="1"/>
          <p:nvPr userDrawn="1"/>
        </p:nvSpPr>
        <p:spPr>
          <a:xfrm>
            <a:off x="5053898" y="5917916"/>
            <a:ext cx="4468902" cy="677108"/>
          </a:xfrm>
          <a:prstGeom prst="rect">
            <a:avLst/>
          </a:prstGeom>
          <a:noFill/>
        </p:spPr>
        <p:txBody>
          <a:bodyPr wrap="square" lIns="0" tIns="0" rIns="0" bIns="0" rtlCol="0" anchor="b" anchorCtr="0">
            <a:spAutoFit/>
          </a:bodyPr>
          <a:lstStyle/>
          <a:p>
            <a:pPr algn="r"/>
            <a:endParaRPr lang="en-US" sz="1600" b="0" i="0" dirty="0">
              <a:solidFill>
                <a:schemeClr val="bg1"/>
              </a:solidFill>
              <a:latin typeface="Verdana"/>
              <a:cs typeface="Verdana"/>
            </a:endParaRPr>
          </a:p>
          <a:p>
            <a:pPr algn="r"/>
            <a:r>
              <a:rPr lang="en-US" sz="1400" b="0" i="0" dirty="0">
                <a:solidFill>
                  <a:schemeClr val="bg1"/>
                </a:solidFill>
                <a:latin typeface="Verdana"/>
                <a:cs typeface="Verdana"/>
              </a:rPr>
              <a:t>@CIOSIFBBB</a:t>
            </a:r>
          </a:p>
          <a:p>
            <a:pPr algn="r"/>
            <a:r>
              <a:rPr lang="en-US" sz="1400" b="0" i="0" dirty="0" err="1">
                <a:solidFill>
                  <a:schemeClr val="bg1"/>
                </a:solidFill>
                <a:latin typeface="Verdana"/>
                <a:cs typeface="Verdana"/>
              </a:rPr>
              <a:t>www.ciosif.co.uk</a:t>
            </a:r>
            <a:endParaRPr lang="en-US" sz="1400" b="0" i="0" dirty="0">
              <a:solidFill>
                <a:schemeClr val="bg1"/>
              </a:solidFill>
              <a:latin typeface="Verdana"/>
              <a:cs typeface="Verdana"/>
            </a:endParaRPr>
          </a:p>
        </p:txBody>
      </p:sp>
      <p:pic>
        <p:nvPicPr>
          <p:cNvPr id="26" name="Picture 25" descr="twitter.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124682" y="6223861"/>
            <a:ext cx="162740" cy="132298"/>
          </a:xfrm>
          <a:prstGeom prst="rect">
            <a:avLst/>
          </a:prstGeom>
        </p:spPr>
      </p:pic>
      <p:pic>
        <p:nvPicPr>
          <p:cNvPr id="16" name="Picture 15" descr="336 CISIOF final logo RGB.jpg"/>
          <p:cNvPicPr>
            <a:picLocks noChangeAspect="1"/>
          </p:cNvPicPr>
          <p:nvPr userDrawn="1"/>
        </p:nvPicPr>
        <p:blipFill rotWithShape="1">
          <a:blip r:embed="rId8">
            <a:extLst>
              <a:ext uri="{28A0092B-C50C-407E-A947-70E740481C1C}">
                <a14:useLocalDpi xmlns:a14="http://schemas.microsoft.com/office/drawing/2010/main" val="0"/>
              </a:ext>
            </a:extLst>
          </a:blip>
          <a:srcRect b="11714"/>
          <a:stretch/>
        </p:blipFill>
        <p:spPr>
          <a:xfrm>
            <a:off x="6731000" y="395290"/>
            <a:ext cx="3026922" cy="1293468"/>
          </a:xfrm>
          <a:prstGeom prst="rect">
            <a:avLst/>
          </a:prstGeom>
        </p:spPr>
      </p:pic>
    </p:spTree>
    <p:extLst>
      <p:ext uri="{BB962C8B-B14F-4D97-AF65-F5344CB8AC3E}">
        <p14:creationId xmlns:p14="http://schemas.microsoft.com/office/powerpoint/2010/main" val="2840522233"/>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457200" rtl="0" eaLnBrk="1" latinLnBrk="0" hangingPunct="1">
        <a:spcBef>
          <a:spcPct val="0"/>
        </a:spcBef>
        <a:buNone/>
        <a:defRPr sz="2500" b="0" i="0" kern="1200">
          <a:solidFill>
            <a:schemeClr val="bg1"/>
          </a:solidFill>
          <a:latin typeface="Verdana"/>
          <a:ea typeface="+mj-ea"/>
          <a:cs typeface="Verdana"/>
        </a:defRPr>
      </a:lvl1pPr>
    </p:titleStyle>
    <p:bodyStyle>
      <a:lvl1pPr marL="342900" indent="-342900" algn="l" defTabSz="457200" rtl="0" eaLnBrk="1" latinLnBrk="0" hangingPunct="1">
        <a:spcBef>
          <a:spcPct val="20000"/>
        </a:spcBef>
        <a:buFont typeface="Arial"/>
        <a:buNone/>
        <a:defRPr sz="1500" b="0" i="0" kern="1200">
          <a:solidFill>
            <a:srgbClr val="D41217"/>
          </a:solidFill>
          <a:latin typeface="Verdana"/>
          <a:ea typeface="+mn-ea"/>
          <a:cs typeface="Verdana"/>
        </a:defRPr>
      </a:lvl1pPr>
      <a:lvl2pPr marL="742950" indent="-285750" algn="l" defTabSz="457200" rtl="0" eaLnBrk="1" latinLnBrk="0" hangingPunct="1">
        <a:spcBef>
          <a:spcPct val="20000"/>
        </a:spcBef>
        <a:buFont typeface="Arial"/>
        <a:buChar char="–"/>
        <a:defRPr sz="1500" b="0" i="0" kern="1200">
          <a:solidFill>
            <a:srgbClr val="D41217"/>
          </a:solidFill>
          <a:latin typeface="Verdana"/>
          <a:ea typeface="+mn-ea"/>
          <a:cs typeface="Verdana"/>
        </a:defRPr>
      </a:lvl2pPr>
      <a:lvl3pPr marL="1143000" indent="-228600" algn="l" defTabSz="457200" rtl="0" eaLnBrk="1" latinLnBrk="0" hangingPunct="1">
        <a:spcBef>
          <a:spcPct val="20000"/>
        </a:spcBef>
        <a:buFont typeface="Arial"/>
        <a:buChar char="•"/>
        <a:defRPr sz="1500" b="0" i="0" kern="1200">
          <a:solidFill>
            <a:srgbClr val="D41217"/>
          </a:solidFill>
          <a:latin typeface="Verdana"/>
          <a:ea typeface="+mn-ea"/>
          <a:cs typeface="Verdana"/>
        </a:defRPr>
      </a:lvl3pPr>
      <a:lvl4pPr marL="1600200" indent="-228600" algn="l" defTabSz="457200" rtl="0" eaLnBrk="1" latinLnBrk="0" hangingPunct="1">
        <a:spcBef>
          <a:spcPct val="20000"/>
        </a:spcBef>
        <a:buFont typeface="Arial"/>
        <a:buChar char="–"/>
        <a:defRPr sz="1500" b="0" i="0" kern="1200">
          <a:solidFill>
            <a:srgbClr val="D41217"/>
          </a:solidFill>
          <a:latin typeface="Verdana"/>
          <a:ea typeface="+mn-ea"/>
          <a:cs typeface="Verdana"/>
        </a:defRPr>
      </a:lvl4pPr>
      <a:lvl5pPr marL="2057400" indent="-228600" algn="l" defTabSz="457200" rtl="0" eaLnBrk="1" latinLnBrk="0" hangingPunct="1">
        <a:spcBef>
          <a:spcPct val="20000"/>
        </a:spcBef>
        <a:buFont typeface="Arial"/>
        <a:buChar char="»"/>
        <a:defRPr sz="1500" b="0" i="0" kern="1200">
          <a:solidFill>
            <a:srgbClr val="D41217"/>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830" y="253999"/>
            <a:ext cx="6371170" cy="1460500"/>
          </a:xfrm>
          <a:prstGeom prst="rect">
            <a:avLst/>
          </a:prstGeom>
        </p:spPr>
        <p:txBody>
          <a:bodyPr vert="horz" lIns="0" tIns="0" rIns="0" bIns="0" rtlCol="0" anchor="b" anchorCtr="0">
            <a:noAutofit/>
          </a:bodyPr>
          <a:lstStyle/>
          <a:p>
            <a:r>
              <a:rPr lang="en-GB" dirty="0"/>
              <a:t>Click to edit Master title style</a:t>
            </a:r>
            <a:endParaRPr lang="en-US" dirty="0"/>
          </a:p>
        </p:txBody>
      </p:sp>
      <p:sp>
        <p:nvSpPr>
          <p:cNvPr id="3" name="Text Placeholder 2"/>
          <p:cNvSpPr>
            <a:spLocks noGrp="1"/>
          </p:cNvSpPr>
          <p:nvPr>
            <p:ph type="body" idx="1"/>
          </p:nvPr>
        </p:nvSpPr>
        <p:spPr>
          <a:xfrm>
            <a:off x="359831" y="2286000"/>
            <a:ext cx="5640917" cy="2667000"/>
          </a:xfrm>
          <a:prstGeom prst="rect">
            <a:avLst/>
          </a:prstGeom>
        </p:spPr>
        <p:txBody>
          <a:bodyPr vert="horz" lIns="0" tIns="0" rIns="0" bIns="0" rtlCol="0">
            <a:noAutofit/>
          </a:bodyPr>
          <a:lstStyle/>
          <a:p>
            <a:r>
              <a:rPr lang="en-GB" dirty="0"/>
              <a:t>Click to edit Master Subtitle Style</a:t>
            </a:r>
            <a:endParaRPr lang="en-US" dirty="0"/>
          </a:p>
        </p:txBody>
      </p:sp>
      <p:sp>
        <p:nvSpPr>
          <p:cNvPr id="12" name="Right Triangle 11"/>
          <p:cNvSpPr/>
          <p:nvPr userDrawn="1"/>
        </p:nvSpPr>
        <p:spPr>
          <a:xfrm rot="16200000">
            <a:off x="4907438" y="1850972"/>
            <a:ext cx="4814876" cy="5216116"/>
          </a:xfrm>
          <a:prstGeom prst="rtTriangle">
            <a:avLst/>
          </a:prstGeom>
          <a:solidFill>
            <a:srgbClr val="555574"/>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Right Triangle 13"/>
          <p:cNvSpPr/>
          <p:nvPr userDrawn="1"/>
        </p:nvSpPr>
        <p:spPr>
          <a:xfrm rot="16200000">
            <a:off x="5753139" y="2696674"/>
            <a:ext cx="4003007" cy="4336591"/>
          </a:xfrm>
          <a:prstGeom prst="rtTriangle">
            <a:avLst/>
          </a:prstGeom>
          <a:solidFill>
            <a:srgbClr val="212952"/>
          </a:solidFill>
          <a:ln>
            <a:no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a:cxnSpLocks noChangeShapeType="1"/>
          </p:cNvCxnSpPr>
          <p:nvPr userDrawn="1"/>
        </p:nvCxnSpPr>
        <p:spPr bwMode="auto">
          <a:xfrm flipH="1" flipV="1">
            <a:off x="0" y="1991401"/>
            <a:ext cx="9906000" cy="1587"/>
          </a:xfrm>
          <a:prstGeom prst="line">
            <a:avLst/>
          </a:prstGeom>
          <a:noFill/>
          <a:ln w="38100">
            <a:solidFill>
              <a:srgbClr val="212952"/>
            </a:solidFill>
            <a:round/>
            <a:headEnd/>
            <a:tailEnd/>
          </a:ln>
        </p:spPr>
      </p:cxnSp>
      <p:cxnSp>
        <p:nvCxnSpPr>
          <p:cNvPr id="13" name="Straight Connector 9"/>
          <p:cNvCxnSpPr>
            <a:cxnSpLocks noChangeShapeType="1"/>
          </p:cNvCxnSpPr>
          <p:nvPr userDrawn="1"/>
        </p:nvCxnSpPr>
        <p:spPr bwMode="auto">
          <a:xfrm rot="10800000">
            <a:off x="3" y="2042201"/>
            <a:ext cx="9905998" cy="1589"/>
          </a:xfrm>
          <a:prstGeom prst="line">
            <a:avLst/>
          </a:prstGeom>
          <a:noFill/>
          <a:ln w="12700">
            <a:solidFill>
              <a:srgbClr val="266EBC"/>
            </a:solidFill>
            <a:round/>
            <a:headEnd/>
            <a:tailEnd/>
          </a:ln>
        </p:spPr>
      </p:cxnSp>
      <p:sp>
        <p:nvSpPr>
          <p:cNvPr id="16" name="TextBox 15"/>
          <p:cNvSpPr txBox="1"/>
          <p:nvPr userDrawn="1"/>
        </p:nvSpPr>
        <p:spPr>
          <a:xfrm>
            <a:off x="5053900" y="5970050"/>
            <a:ext cx="4468902" cy="624979"/>
          </a:xfrm>
          <a:prstGeom prst="rect">
            <a:avLst/>
          </a:prstGeom>
          <a:noFill/>
        </p:spPr>
        <p:txBody>
          <a:bodyPr wrap="square" lIns="0" tIns="0" rIns="0" bIns="0" rtlCol="0" anchor="b" anchorCtr="0">
            <a:spAutoFit/>
          </a:bodyPr>
          <a:lstStyle/>
          <a:p>
            <a:pPr algn="r"/>
            <a:endParaRPr lang="en-US" sz="1477" b="0" i="0" dirty="0">
              <a:solidFill>
                <a:schemeClr val="bg1"/>
              </a:solidFill>
              <a:latin typeface="Verdana"/>
              <a:cs typeface="Verdana"/>
            </a:endParaRPr>
          </a:p>
          <a:p>
            <a:pPr algn="r"/>
            <a:r>
              <a:rPr lang="en-US" sz="1292" b="0" i="0" dirty="0">
                <a:solidFill>
                  <a:schemeClr val="bg1"/>
                </a:solidFill>
                <a:latin typeface="Verdana"/>
                <a:cs typeface="Verdana"/>
              </a:rPr>
              <a:t>@CIOSIFBBB</a:t>
            </a:r>
          </a:p>
          <a:p>
            <a:pPr algn="r"/>
            <a:r>
              <a:rPr lang="en-US" sz="1292" b="0" i="0" dirty="0" err="1">
                <a:solidFill>
                  <a:schemeClr val="bg1"/>
                </a:solidFill>
                <a:latin typeface="Verdana"/>
                <a:cs typeface="Verdana"/>
              </a:rPr>
              <a:t>www.ciosif.co.uk</a:t>
            </a:r>
            <a:endParaRPr lang="en-US" sz="1292" b="0" i="0" dirty="0">
              <a:solidFill>
                <a:schemeClr val="bg1"/>
              </a:solidFill>
              <a:latin typeface="Verdana"/>
              <a:cs typeface="Verdana"/>
            </a:endParaRPr>
          </a:p>
        </p:txBody>
      </p:sp>
      <p:pic>
        <p:nvPicPr>
          <p:cNvPr id="18" name="Picture 17" descr="Logos.jpg"/>
          <p:cNvPicPr>
            <a:picLocks noChangeAspect="1"/>
          </p:cNvPicPr>
          <p:nvPr userDrawn="1"/>
        </p:nvPicPr>
        <p:blipFill rotWithShape="1">
          <a:blip r:embed="rId3" cstate="print">
            <a:alphaModFix/>
            <a:extLst>
              <a:ext uri="{28A0092B-C50C-407E-A947-70E740481C1C}">
                <a14:useLocalDpi xmlns:a14="http://schemas.microsoft.com/office/drawing/2010/main" val="0"/>
              </a:ext>
            </a:extLst>
          </a:blip>
          <a:srcRect r="67483"/>
          <a:stretch/>
        </p:blipFill>
        <p:spPr>
          <a:xfrm>
            <a:off x="267523" y="5595697"/>
            <a:ext cx="1146412" cy="1029550"/>
          </a:xfrm>
          <a:prstGeom prst="rect">
            <a:avLst/>
          </a:prstGeom>
        </p:spPr>
      </p:pic>
      <p:pic>
        <p:nvPicPr>
          <p:cNvPr id="17" name="Picture 16"/>
          <p:cNvPicPr>
            <a:picLocks noChangeAspect="1"/>
          </p:cNvPicPr>
          <p:nvPr userDrawn="1"/>
        </p:nvPicPr>
        <p:blipFill>
          <a:blip r:embed="rId4"/>
          <a:stretch>
            <a:fillRect/>
          </a:stretch>
        </p:blipFill>
        <p:spPr>
          <a:xfrm>
            <a:off x="3894661" y="5694196"/>
            <a:ext cx="1159934" cy="614905"/>
          </a:xfrm>
          <a:prstGeom prst="rect">
            <a:avLst/>
          </a:prstGeom>
        </p:spPr>
      </p:pic>
      <p:pic>
        <p:nvPicPr>
          <p:cNvPr id="20" name="Picture 19" descr="twitter.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24681" y="6223861"/>
            <a:ext cx="162741" cy="132298"/>
          </a:xfrm>
          <a:prstGeom prst="rect">
            <a:avLst/>
          </a:prstGeom>
        </p:spPr>
      </p:pic>
      <p:pic>
        <p:nvPicPr>
          <p:cNvPr id="15" name="Picture 14" descr="336 CISIOF final logo RGB.jpg"/>
          <p:cNvPicPr>
            <a:picLocks noChangeAspect="1"/>
          </p:cNvPicPr>
          <p:nvPr userDrawn="1"/>
        </p:nvPicPr>
        <p:blipFill rotWithShape="1">
          <a:blip r:embed="rId6" cstate="print">
            <a:extLst>
              <a:ext uri="{28A0092B-C50C-407E-A947-70E740481C1C}">
                <a14:useLocalDpi xmlns:a14="http://schemas.microsoft.com/office/drawing/2010/main" val="0"/>
              </a:ext>
            </a:extLst>
          </a:blip>
          <a:srcRect b="11714"/>
          <a:stretch/>
        </p:blipFill>
        <p:spPr>
          <a:xfrm>
            <a:off x="6731002" y="395290"/>
            <a:ext cx="3026922" cy="1293468"/>
          </a:xfrm>
          <a:prstGeom prst="rect">
            <a:avLst/>
          </a:prstGeom>
        </p:spPr>
      </p:pic>
      <p:pic>
        <p:nvPicPr>
          <p:cNvPr id="6" name="Picture 5" descr="LEP_jpg_rgb.jpg"/>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621370" y="5659664"/>
            <a:ext cx="1920902" cy="678370"/>
          </a:xfrm>
          <a:prstGeom prst="rect">
            <a:avLst/>
          </a:prstGeom>
        </p:spPr>
      </p:pic>
    </p:spTree>
    <p:extLst>
      <p:ext uri="{BB962C8B-B14F-4D97-AF65-F5344CB8AC3E}">
        <p14:creationId xmlns:p14="http://schemas.microsoft.com/office/powerpoint/2010/main" val="2522353891"/>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422041" rtl="0" eaLnBrk="1" latinLnBrk="0" hangingPunct="1">
        <a:spcBef>
          <a:spcPct val="0"/>
        </a:spcBef>
        <a:buNone/>
        <a:defRPr sz="2769" b="1" i="0" kern="1200">
          <a:solidFill>
            <a:srgbClr val="212952"/>
          </a:solidFill>
          <a:latin typeface="Verdana"/>
          <a:ea typeface="+mj-ea"/>
          <a:cs typeface="Verdana"/>
        </a:defRPr>
      </a:lvl1pPr>
    </p:titleStyle>
    <p:bodyStyle>
      <a:lvl1pPr marL="316531" indent="-316531" algn="l" defTabSz="422041" rtl="0" eaLnBrk="1" latinLnBrk="0" hangingPunct="1">
        <a:spcBef>
          <a:spcPct val="20000"/>
        </a:spcBef>
        <a:buFont typeface="Arial"/>
        <a:buNone/>
        <a:defRPr sz="1846" b="1" i="0" kern="1200">
          <a:solidFill>
            <a:srgbClr val="D41217"/>
          </a:solidFill>
          <a:latin typeface="Verdana"/>
          <a:ea typeface="+mn-ea"/>
          <a:cs typeface="Verdana"/>
        </a:defRPr>
      </a:lvl1pPr>
      <a:lvl2pPr marL="685817" indent="-263776" algn="l" defTabSz="422041" rtl="0" eaLnBrk="1" latinLnBrk="0" hangingPunct="1">
        <a:spcBef>
          <a:spcPct val="20000"/>
        </a:spcBef>
        <a:buFont typeface="Arial"/>
        <a:buChar char="–"/>
        <a:defRPr sz="1385" b="0" i="0" kern="1200">
          <a:solidFill>
            <a:srgbClr val="D41217"/>
          </a:solidFill>
          <a:latin typeface="Verdana"/>
          <a:ea typeface="+mn-ea"/>
          <a:cs typeface="Verdana"/>
        </a:defRPr>
      </a:lvl2pPr>
      <a:lvl3pPr marL="1055103" indent="-211021" algn="l" defTabSz="422041" rtl="0" eaLnBrk="1" latinLnBrk="0" hangingPunct="1">
        <a:spcBef>
          <a:spcPct val="20000"/>
        </a:spcBef>
        <a:buFont typeface="Arial"/>
        <a:buChar char="•"/>
        <a:defRPr sz="1385" b="0" i="0" kern="1200">
          <a:solidFill>
            <a:srgbClr val="D41217"/>
          </a:solidFill>
          <a:latin typeface="Verdana"/>
          <a:ea typeface="+mn-ea"/>
          <a:cs typeface="Verdana"/>
        </a:defRPr>
      </a:lvl3pPr>
      <a:lvl4pPr marL="1477145" indent="-211021" algn="l" defTabSz="422041" rtl="0" eaLnBrk="1" latinLnBrk="0" hangingPunct="1">
        <a:spcBef>
          <a:spcPct val="20000"/>
        </a:spcBef>
        <a:buFont typeface="Arial"/>
        <a:buChar char="–"/>
        <a:defRPr sz="1385" b="0" i="0" kern="1200">
          <a:solidFill>
            <a:srgbClr val="D41217"/>
          </a:solidFill>
          <a:latin typeface="Verdana"/>
          <a:ea typeface="+mn-ea"/>
          <a:cs typeface="Verdana"/>
        </a:defRPr>
      </a:lvl4pPr>
      <a:lvl5pPr marL="1899186" indent="-211021" algn="l" defTabSz="422041" rtl="0" eaLnBrk="1" latinLnBrk="0" hangingPunct="1">
        <a:spcBef>
          <a:spcPct val="20000"/>
        </a:spcBef>
        <a:buFont typeface="Arial"/>
        <a:buChar char="»"/>
        <a:defRPr sz="1385" b="0" i="0" kern="1200">
          <a:solidFill>
            <a:srgbClr val="D41217"/>
          </a:solidFill>
          <a:latin typeface="Verdana"/>
          <a:ea typeface="+mn-ea"/>
          <a:cs typeface="Verdana"/>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7" cstate="print">
            <a:extLst>
              <a:ext uri="{28A0092B-C50C-407E-A947-70E740481C1C}">
                <a14:useLocalDpi xmlns:a14="http://schemas.microsoft.com/office/drawing/2010/main" val="0"/>
              </a:ext>
            </a:extLst>
          </a:blip>
          <a:srcRect t="15719" r="19557"/>
          <a:stretch/>
        </p:blipFill>
        <p:spPr>
          <a:xfrm>
            <a:off x="7917329" y="1"/>
            <a:ext cx="1988671" cy="2096498"/>
          </a:xfrm>
          <a:prstGeom prst="rect">
            <a:avLst/>
          </a:prstGeom>
        </p:spPr>
      </p:pic>
      <p:sp>
        <p:nvSpPr>
          <p:cNvPr id="1026" name="Title Placeholder 21"/>
          <p:cNvSpPr>
            <a:spLocks noGrp="1"/>
          </p:cNvSpPr>
          <p:nvPr>
            <p:ph type="title"/>
          </p:nvPr>
        </p:nvSpPr>
        <p:spPr bwMode="auto">
          <a:xfrm>
            <a:off x="660401" y="228600"/>
            <a:ext cx="6576858"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12"/>
          <p:cNvSpPr>
            <a:spLocks noGrp="1"/>
          </p:cNvSpPr>
          <p:nvPr>
            <p:ph type="body" idx="1"/>
          </p:nvPr>
        </p:nvSpPr>
        <p:spPr bwMode="auto">
          <a:xfrm>
            <a:off x="663839" y="1600204"/>
            <a:ext cx="883285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bwMode="white">
          <a:xfrm>
            <a:off x="0" y="1235075"/>
            <a:ext cx="9906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279525"/>
            <a:ext cx="577850" cy="228600"/>
          </a:xfrm>
          <a:prstGeom prst="rect">
            <a:avLst/>
          </a:prstGeom>
          <a:solidFill>
            <a:srgbClr val="BDBCB7"/>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639762" y="1279525"/>
            <a:ext cx="9266238" cy="228600"/>
          </a:xfrm>
          <a:prstGeom prst="rect">
            <a:avLst/>
          </a:prstGeom>
          <a:solidFill>
            <a:srgbClr val="00A3D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4" name="Group 13">
            <a:extLst>
              <a:ext uri="{FF2B5EF4-FFF2-40B4-BE49-F238E27FC236}">
                <a16:creationId xmlns:a16="http://schemas.microsoft.com/office/drawing/2014/main" id="{C8F2E47B-40EE-4825-888C-4F66EEE9FC02}"/>
              </a:ext>
            </a:extLst>
          </p:cNvPr>
          <p:cNvGrpSpPr/>
          <p:nvPr userDrawn="1"/>
        </p:nvGrpSpPr>
        <p:grpSpPr>
          <a:xfrm>
            <a:off x="350489" y="5877272"/>
            <a:ext cx="9171416" cy="646798"/>
            <a:chOff x="323528" y="5877272"/>
            <a:chExt cx="8465922" cy="646798"/>
          </a:xfrm>
        </p:grpSpPr>
        <p:pic>
          <p:nvPicPr>
            <p:cNvPr id="18" name="Picture 17">
              <a:extLst>
                <a:ext uri="{FF2B5EF4-FFF2-40B4-BE49-F238E27FC236}">
                  <a16:creationId xmlns:a16="http://schemas.microsoft.com/office/drawing/2014/main" id="{103976E7-A335-4FD4-BA75-AA229E13F6F3}"/>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32148" t="1995" r="47825" b="94768"/>
            <a:stretch/>
          </p:blipFill>
          <p:spPr>
            <a:xfrm>
              <a:off x="323528" y="5949280"/>
              <a:ext cx="2232248" cy="547998"/>
            </a:xfrm>
            <a:prstGeom prst="rect">
              <a:avLst/>
            </a:prstGeom>
          </p:spPr>
        </p:pic>
        <p:pic>
          <p:nvPicPr>
            <p:cNvPr id="19" name="Picture 18">
              <a:extLst>
                <a:ext uri="{FF2B5EF4-FFF2-40B4-BE49-F238E27FC236}">
                  <a16:creationId xmlns:a16="http://schemas.microsoft.com/office/drawing/2014/main" id="{75487422-A15E-4FA3-8A05-3602959148B4}"/>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551636" y="5949280"/>
              <a:ext cx="1028476" cy="547187"/>
            </a:xfrm>
            <a:prstGeom prst="rect">
              <a:avLst/>
            </a:prstGeom>
          </p:spPr>
        </p:pic>
        <p:pic>
          <p:nvPicPr>
            <p:cNvPr id="20" name="Picture 19">
              <a:extLst>
                <a:ext uri="{FF2B5EF4-FFF2-40B4-BE49-F238E27FC236}">
                  <a16:creationId xmlns:a16="http://schemas.microsoft.com/office/drawing/2014/main" id="{011F8FB6-2A7F-46E1-BE69-F4C1792C7B74}"/>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730815" y="5949280"/>
              <a:ext cx="1553153" cy="547188"/>
            </a:xfrm>
            <a:prstGeom prst="rect">
              <a:avLst/>
            </a:prstGeom>
          </p:spPr>
        </p:pic>
        <p:pic>
          <p:nvPicPr>
            <p:cNvPr id="21" name="Picture 20">
              <a:extLst>
                <a:ext uri="{FF2B5EF4-FFF2-40B4-BE49-F238E27FC236}">
                  <a16:creationId xmlns:a16="http://schemas.microsoft.com/office/drawing/2014/main" id="{1A23E72D-FAF4-455C-BA16-C844F06B2FAF}"/>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236296" y="5877272"/>
              <a:ext cx="1553154" cy="646798"/>
            </a:xfrm>
            <a:prstGeom prst="rect">
              <a:avLst/>
            </a:prstGeom>
          </p:spPr>
        </p:pic>
      </p:grpSp>
    </p:spTree>
    <p:extLst>
      <p:ext uri="{BB962C8B-B14F-4D97-AF65-F5344CB8AC3E}">
        <p14:creationId xmlns:p14="http://schemas.microsoft.com/office/powerpoint/2010/main" val="70846015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Lst>
  <p:txStyles>
    <p:titleStyle>
      <a:lvl1pPr algn="l" rtl="0" eaLnBrk="0" fontAlgn="base" hangingPunct="0">
        <a:spcBef>
          <a:spcPct val="0"/>
        </a:spcBef>
        <a:spcAft>
          <a:spcPct val="0"/>
        </a:spcAft>
        <a:defRPr lang="en-US" sz="4000" kern="1200" cap="none" baseline="0" dirty="0" smtClean="0">
          <a:solidFill>
            <a:srgbClr val="00A3D5"/>
          </a:solidFill>
          <a:latin typeface="Arial Rounded MT Bold" panose="020F0704030504030204" pitchFamily="34" charset="0"/>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Ø"/>
        <a:defRPr sz="2900" kern="1200">
          <a:solidFill>
            <a:srgbClr val="808080"/>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panose="05000000000000000000" pitchFamily="2" charset="2"/>
        <a:buChar char="Ø"/>
        <a:defRPr sz="2600" kern="1200">
          <a:solidFill>
            <a:srgbClr val="808080"/>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Ø"/>
        <a:defRPr sz="2300" kern="1200">
          <a:solidFill>
            <a:srgbClr val="808080"/>
          </a:solidFill>
          <a:latin typeface="+mn-lt"/>
          <a:ea typeface="+mn-ea"/>
          <a:cs typeface="+mn-cs"/>
        </a:defRPr>
      </a:lvl3pPr>
      <a:lvl4pPr marL="1371600" indent="-228600" algn="l" rtl="0" eaLnBrk="0" fontAlgn="base" hangingPunct="0">
        <a:spcBef>
          <a:spcPts val="400"/>
        </a:spcBef>
        <a:spcAft>
          <a:spcPct val="0"/>
        </a:spcAft>
        <a:buClr>
          <a:srgbClr val="7A7464"/>
        </a:buClr>
        <a:buSzPct val="75000"/>
        <a:buFont typeface="Wingdings" panose="05000000000000000000" pitchFamily="2" charset="2"/>
        <a:buChar char="Ø"/>
        <a:defRPr sz="2000" kern="1200">
          <a:solidFill>
            <a:srgbClr val="808080"/>
          </a:solidFill>
          <a:latin typeface="+mn-lt"/>
          <a:ea typeface="+mn-ea"/>
          <a:cs typeface="+mn-cs"/>
        </a:defRPr>
      </a:lvl4pPr>
      <a:lvl5pPr marL="1828800" indent="-228600" algn="l" rtl="0" eaLnBrk="0" fontAlgn="base" hangingPunct="0">
        <a:spcBef>
          <a:spcPts val="400"/>
        </a:spcBef>
        <a:spcAft>
          <a:spcPct val="0"/>
        </a:spcAft>
        <a:buClr>
          <a:srgbClr val="7A7464"/>
        </a:buClr>
        <a:buSzPct val="65000"/>
        <a:buFont typeface="Wingdings" panose="05000000000000000000" pitchFamily="2" charset="2"/>
        <a:buChar char="Ø"/>
        <a:defRPr sz="2000" kern="1200">
          <a:solidFill>
            <a:srgbClr val="808080"/>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A7CCDE-99D6-4EA7-8E8C-EDC9312FB994}" type="datetimeFigureOut">
              <a:rPr lang="en-GB" smtClean="0"/>
              <a:t>28/06/2018</a:t>
            </a:fld>
            <a:endParaRPr lang="en-GB"/>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2D20F2-AD89-40B2-B604-09E4348BC840}" type="slidenum">
              <a:rPr lang="en-GB" smtClean="0"/>
              <a:t>‹#›</a:t>
            </a:fld>
            <a:endParaRPr lang="en-GB"/>
          </a:p>
        </p:txBody>
      </p:sp>
    </p:spTree>
    <p:extLst>
      <p:ext uri="{BB962C8B-B14F-4D97-AF65-F5344CB8AC3E}">
        <p14:creationId xmlns:p14="http://schemas.microsoft.com/office/powerpoint/2010/main" val="407257078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1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47.jpg"/><Relationship Id="rId4" Type="http://schemas.openxmlformats.org/officeDocument/2006/relationships/image" Target="../media/image4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8.jpeg"/><Relationship Id="rId2" Type="http://schemas.openxmlformats.org/officeDocument/2006/relationships/slideLayout" Target="../slideLayouts/slideLayout17.xml"/><Relationship Id="rId1" Type="http://schemas.openxmlformats.org/officeDocument/2006/relationships/tags" Target="../tags/tag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emf"/><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g"/><Relationship Id="rId4" Type="http://schemas.openxmlformats.org/officeDocument/2006/relationships/image" Target="../media/image30.jpeg"/><Relationship Id="rId9"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sz="3600" dirty="0">
              <a:solidFill>
                <a:srgbClr val="212952"/>
              </a:solidFill>
            </a:endParaRPr>
          </a:p>
          <a:p>
            <a:r>
              <a:rPr lang="en-US" sz="3600" dirty="0">
                <a:solidFill>
                  <a:srgbClr val="212952"/>
                </a:solidFill>
              </a:rPr>
              <a:t>Cornwall and Isles of </a:t>
            </a:r>
            <a:r>
              <a:rPr lang="en-US" sz="3600" dirty="0" err="1">
                <a:solidFill>
                  <a:srgbClr val="212952"/>
                </a:solidFill>
              </a:rPr>
              <a:t>Scilly</a:t>
            </a:r>
            <a:r>
              <a:rPr lang="en-US" sz="3600" dirty="0">
                <a:solidFill>
                  <a:srgbClr val="212952"/>
                </a:solidFill>
              </a:rPr>
              <a:t> Investment Fund Launch</a:t>
            </a:r>
          </a:p>
          <a:p>
            <a:r>
              <a:rPr lang="en-US" sz="3600" dirty="0">
                <a:solidFill>
                  <a:srgbClr val="212952"/>
                </a:solidFill>
              </a:rPr>
              <a:t> </a:t>
            </a:r>
          </a:p>
        </p:txBody>
      </p:sp>
    </p:spTree>
    <p:extLst>
      <p:ext uri="{BB962C8B-B14F-4D97-AF65-F5344CB8AC3E}">
        <p14:creationId xmlns:p14="http://schemas.microsoft.com/office/powerpoint/2010/main" val="3126974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C00000"/>
                </a:solidFill>
              </a:rPr>
              <a:t>Our Success – </a:t>
            </a:r>
            <a:r>
              <a:rPr lang="en-GB" dirty="0">
                <a:solidFill>
                  <a:srgbClr val="C00000"/>
                </a:solidFill>
              </a:rPr>
              <a:t>T</a:t>
            </a:r>
            <a:r>
              <a:rPr lang="en-GB" b="1" dirty="0">
                <a:solidFill>
                  <a:srgbClr val="C00000"/>
                </a:solidFill>
              </a:rPr>
              <a:t>he Last 3 years</a:t>
            </a:r>
          </a:p>
        </p:txBody>
      </p:sp>
      <p:sp>
        <p:nvSpPr>
          <p:cNvPr id="3" name="AutoShape 2" descr="Image result for seraphim capital"/>
          <p:cNvSpPr>
            <a:spLocks noChangeAspect="1" noChangeArrowheads="1"/>
          </p:cNvSpPr>
          <p:nvPr/>
        </p:nvSpPr>
        <p:spPr bwMode="auto">
          <a:xfrm>
            <a:off x="876300" y="130420"/>
            <a:ext cx="281354" cy="281355"/>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84406" tIns="42203" rIns="84406" bIns="42203" numCol="1" anchor="t" anchorCtr="0" compatLnSpc="1">
            <a:prstTxWarp prst="textNoShape">
              <a:avLst/>
            </a:prstTxWarp>
          </a:bodyPr>
          <a:lstStyle/>
          <a:p>
            <a:endParaRPr lang="en-GB" sz="1662"/>
          </a:p>
        </p:txBody>
      </p:sp>
      <p:sp>
        <p:nvSpPr>
          <p:cNvPr id="4" name="AutoShape 4" descr="Image result for seraphim capital"/>
          <p:cNvSpPr>
            <a:spLocks noChangeAspect="1" noChangeArrowheads="1"/>
          </p:cNvSpPr>
          <p:nvPr/>
        </p:nvSpPr>
        <p:spPr bwMode="auto">
          <a:xfrm>
            <a:off x="1016977" y="271098"/>
            <a:ext cx="281354" cy="281355"/>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84406" tIns="42203" rIns="84406" bIns="42203" numCol="1" anchor="t" anchorCtr="0" compatLnSpc="1">
            <a:prstTxWarp prst="textNoShape">
              <a:avLst/>
            </a:prstTxWarp>
          </a:bodyPr>
          <a:lstStyle/>
          <a:p>
            <a:endParaRPr lang="en-GB" sz="1662"/>
          </a:p>
        </p:txBody>
      </p:sp>
      <p:sp>
        <p:nvSpPr>
          <p:cNvPr id="6" name="AutoShape 6" descr="Image result for seraphim capital"/>
          <p:cNvSpPr>
            <a:spLocks noChangeAspect="1" noChangeArrowheads="1"/>
          </p:cNvSpPr>
          <p:nvPr/>
        </p:nvSpPr>
        <p:spPr bwMode="auto">
          <a:xfrm>
            <a:off x="1157654" y="411775"/>
            <a:ext cx="281354" cy="281355"/>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84406" tIns="42203" rIns="84406" bIns="42203" numCol="1" anchor="t" anchorCtr="0" compatLnSpc="1">
            <a:prstTxWarp prst="textNoShape">
              <a:avLst/>
            </a:prstTxWarp>
          </a:bodyPr>
          <a:lstStyle/>
          <a:p>
            <a:endParaRPr lang="en-GB" sz="1662"/>
          </a:p>
        </p:txBody>
      </p:sp>
      <p:pic>
        <p:nvPicPr>
          <p:cNvPr id="5" name="Picture 4">
            <a:extLst>
              <a:ext uri="{FF2B5EF4-FFF2-40B4-BE49-F238E27FC236}">
                <a16:creationId xmlns:a16="http://schemas.microsoft.com/office/drawing/2014/main" id="{64B193E3-4C8C-4ACD-8C0A-64974363D777}"/>
              </a:ext>
            </a:extLst>
          </p:cNvPr>
          <p:cNvPicPr>
            <a:picLocks noChangeAspect="1"/>
          </p:cNvPicPr>
          <p:nvPr/>
        </p:nvPicPr>
        <p:blipFill>
          <a:blip r:embed="rId3"/>
          <a:stretch>
            <a:fillRect/>
          </a:stretch>
        </p:blipFill>
        <p:spPr>
          <a:xfrm>
            <a:off x="671539" y="1296961"/>
            <a:ext cx="2199676" cy="4272449"/>
          </a:xfrm>
          <a:prstGeom prst="rect">
            <a:avLst/>
          </a:prstGeom>
        </p:spPr>
      </p:pic>
      <p:pic>
        <p:nvPicPr>
          <p:cNvPr id="8" name="Picture 7">
            <a:extLst>
              <a:ext uri="{FF2B5EF4-FFF2-40B4-BE49-F238E27FC236}">
                <a16:creationId xmlns:a16="http://schemas.microsoft.com/office/drawing/2014/main" id="{22FBBD55-B90A-462C-8D9E-24EE9E18A7EB}"/>
              </a:ext>
            </a:extLst>
          </p:cNvPr>
          <p:cNvPicPr>
            <a:picLocks noChangeAspect="1"/>
          </p:cNvPicPr>
          <p:nvPr/>
        </p:nvPicPr>
        <p:blipFill>
          <a:blip r:embed="rId4"/>
          <a:stretch>
            <a:fillRect/>
          </a:stretch>
        </p:blipFill>
        <p:spPr>
          <a:xfrm>
            <a:off x="2832847" y="1228340"/>
            <a:ext cx="2192049" cy="4531287"/>
          </a:xfrm>
          <a:prstGeom prst="rect">
            <a:avLst/>
          </a:prstGeom>
        </p:spPr>
      </p:pic>
      <p:pic>
        <p:nvPicPr>
          <p:cNvPr id="14" name="Picture 13">
            <a:extLst>
              <a:ext uri="{FF2B5EF4-FFF2-40B4-BE49-F238E27FC236}">
                <a16:creationId xmlns:a16="http://schemas.microsoft.com/office/drawing/2014/main" id="{0889B2EF-1321-404D-BB65-F091D8AEE692}"/>
              </a:ext>
            </a:extLst>
          </p:cNvPr>
          <p:cNvPicPr>
            <a:picLocks noChangeAspect="1"/>
          </p:cNvPicPr>
          <p:nvPr/>
        </p:nvPicPr>
        <p:blipFill>
          <a:blip r:embed="rId5"/>
          <a:stretch>
            <a:fillRect/>
          </a:stretch>
        </p:blipFill>
        <p:spPr>
          <a:xfrm>
            <a:off x="4888498" y="1174176"/>
            <a:ext cx="2209153" cy="4458841"/>
          </a:xfrm>
          <a:prstGeom prst="rect">
            <a:avLst/>
          </a:prstGeom>
        </p:spPr>
      </p:pic>
      <p:pic>
        <p:nvPicPr>
          <p:cNvPr id="15" name="Picture 14">
            <a:extLst>
              <a:ext uri="{FF2B5EF4-FFF2-40B4-BE49-F238E27FC236}">
                <a16:creationId xmlns:a16="http://schemas.microsoft.com/office/drawing/2014/main" id="{37BB4B72-9D53-45C8-B3AE-BA940EB8ADA6}"/>
              </a:ext>
            </a:extLst>
          </p:cNvPr>
          <p:cNvPicPr>
            <a:picLocks noChangeAspect="1"/>
          </p:cNvPicPr>
          <p:nvPr/>
        </p:nvPicPr>
        <p:blipFill>
          <a:blip r:embed="rId6"/>
          <a:stretch>
            <a:fillRect/>
          </a:stretch>
        </p:blipFill>
        <p:spPr>
          <a:xfrm>
            <a:off x="7112154" y="1163210"/>
            <a:ext cx="2256549" cy="4486154"/>
          </a:xfrm>
          <a:prstGeom prst="rect">
            <a:avLst/>
          </a:prstGeom>
        </p:spPr>
      </p:pic>
    </p:spTree>
    <p:extLst>
      <p:ext uri="{BB962C8B-B14F-4D97-AF65-F5344CB8AC3E}">
        <p14:creationId xmlns:p14="http://schemas.microsoft.com/office/powerpoint/2010/main" val="1747365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2AD7B-464F-4B50-8CFB-DF63C1B90618}"/>
              </a:ext>
            </a:extLst>
          </p:cNvPr>
          <p:cNvSpPr>
            <a:spLocks noGrp="1"/>
          </p:cNvSpPr>
          <p:nvPr>
            <p:ph type="title"/>
          </p:nvPr>
        </p:nvSpPr>
        <p:spPr/>
        <p:txBody>
          <a:bodyPr/>
          <a:lstStyle/>
          <a:p>
            <a:r>
              <a:rPr lang="en-GB" dirty="0"/>
              <a:t>Two New Objectives For BBB </a:t>
            </a:r>
          </a:p>
        </p:txBody>
      </p:sp>
      <p:sp>
        <p:nvSpPr>
          <p:cNvPr id="3" name="Content Placeholder 2">
            <a:extLst>
              <a:ext uri="{FF2B5EF4-FFF2-40B4-BE49-F238E27FC236}">
                <a16:creationId xmlns:a16="http://schemas.microsoft.com/office/drawing/2014/main" id="{D5BD1ECF-04E8-4407-8B70-9E0B1508112B}"/>
              </a:ext>
            </a:extLst>
          </p:cNvPr>
          <p:cNvSpPr>
            <a:spLocks noGrp="1"/>
          </p:cNvSpPr>
          <p:nvPr>
            <p:ph idx="1"/>
          </p:nvPr>
        </p:nvSpPr>
        <p:spPr/>
        <p:txBody>
          <a:bodyPr>
            <a:normAutofit/>
          </a:bodyPr>
          <a:lstStyle/>
          <a:p>
            <a:pPr marL="0" lvl="0" indent="0">
              <a:spcBef>
                <a:spcPts val="200"/>
              </a:spcBef>
              <a:buClrTx/>
              <a:buNone/>
              <a:defRPr/>
            </a:pPr>
            <a:endParaRPr lang="en-GB" sz="2400" b="1"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Char char="•"/>
            </a:pPr>
            <a:endParaRPr lang="en-GB" sz="2400" dirty="0"/>
          </a:p>
          <a:p>
            <a:pPr>
              <a:buFont typeface="Arial" panose="020B0604020202020204" pitchFamily="34" charset="0"/>
              <a:buChar char="•"/>
            </a:pPr>
            <a:endParaRPr lang="en-GB" sz="2400" dirty="0"/>
          </a:p>
          <a:p>
            <a:pPr>
              <a:buFont typeface="Arial" panose="020B0604020202020204" pitchFamily="34" charset="0"/>
              <a:buChar char="•"/>
            </a:pPr>
            <a:endParaRPr lang="en-GB" sz="2400" dirty="0"/>
          </a:p>
          <a:p>
            <a:pPr>
              <a:buFont typeface="Arial" panose="020B0604020202020204" pitchFamily="34" charset="0"/>
              <a:buChar char="•"/>
            </a:pPr>
            <a:endParaRPr lang="en-GB" sz="2400" dirty="0"/>
          </a:p>
          <a:p>
            <a:pPr marL="0" lvl="0" indent="0">
              <a:spcBef>
                <a:spcPts val="200"/>
              </a:spcBef>
              <a:buClrTx/>
              <a:buNone/>
              <a:defRPr/>
            </a:pPr>
            <a:endParaRPr lang="en-GB" sz="2400" b="1" dirty="0">
              <a:latin typeface="Verdana" panose="020B0604030504040204" pitchFamily="34" charset="0"/>
              <a:ea typeface="Verdana" panose="020B0604030504040204" pitchFamily="34" charset="0"/>
              <a:cs typeface="Verdana" panose="020B0604030504040204" pitchFamily="34" charset="0"/>
            </a:endParaRPr>
          </a:p>
          <a:p>
            <a:pPr marL="0" lvl="0" indent="0" eaLnBrk="0" fontAlgn="base" hangingPunct="0">
              <a:spcBef>
                <a:spcPts val="100"/>
              </a:spcBef>
              <a:spcAft>
                <a:spcPct val="0"/>
              </a:spcAft>
              <a:buClrTx/>
              <a:buNone/>
              <a:defRPr/>
            </a:pPr>
            <a:endParaRPr lang="en-GB" sz="14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endParaRPr lang="en-GB" dirty="0"/>
          </a:p>
        </p:txBody>
      </p:sp>
      <p:sp>
        <p:nvSpPr>
          <p:cNvPr id="4" name="Slide Number Placeholder 3">
            <a:extLst>
              <a:ext uri="{FF2B5EF4-FFF2-40B4-BE49-F238E27FC236}">
                <a16:creationId xmlns:a16="http://schemas.microsoft.com/office/drawing/2014/main" id="{01933F7D-591A-4160-B5B1-C273D795B06F}"/>
              </a:ext>
            </a:extLst>
          </p:cNvPr>
          <p:cNvSpPr>
            <a:spLocks noGrp="1"/>
          </p:cNvSpPr>
          <p:nvPr>
            <p:ph type="sldNum" sz="quarter" idx="4"/>
          </p:nvPr>
        </p:nvSpPr>
        <p:spPr/>
        <p:txBody>
          <a:bodyPr/>
          <a:lstStyle/>
          <a:p>
            <a:fld id="{E020CB14-6E00-1D4E-89B5-12F2451CB7E3}" type="slidenum">
              <a:rPr lang="en-GB" smtClean="0"/>
              <a:pPr/>
              <a:t>11</a:t>
            </a:fld>
            <a:endParaRPr lang="en-GB" dirty="0"/>
          </a:p>
        </p:txBody>
      </p:sp>
      <p:sp>
        <p:nvSpPr>
          <p:cNvPr id="6" name="Rectangle: Rounded Corners 5">
            <a:extLst>
              <a:ext uri="{FF2B5EF4-FFF2-40B4-BE49-F238E27FC236}">
                <a16:creationId xmlns:a16="http://schemas.microsoft.com/office/drawing/2014/main" id="{1CDF6AEA-7A3A-4277-9D73-9BE084B74CCA}"/>
              </a:ext>
            </a:extLst>
          </p:cNvPr>
          <p:cNvSpPr/>
          <p:nvPr/>
        </p:nvSpPr>
        <p:spPr>
          <a:xfrm>
            <a:off x="675861" y="1500809"/>
            <a:ext cx="8160025" cy="1583978"/>
          </a:xfrm>
          <a:prstGeom prst="roundRect">
            <a:avLst/>
          </a:prstGeom>
          <a:solidFill>
            <a:srgbClr val="266EBC"/>
          </a:solidFill>
        </p:spPr>
        <p:style>
          <a:lnRef idx="1">
            <a:schemeClr val="accent1"/>
          </a:lnRef>
          <a:fillRef idx="3">
            <a:schemeClr val="accent1"/>
          </a:fillRef>
          <a:effectRef idx="2">
            <a:schemeClr val="accent1"/>
          </a:effectRef>
          <a:fontRef idx="minor">
            <a:schemeClr val="lt1"/>
          </a:fontRef>
        </p:style>
        <p:txBody>
          <a:bodyPr rtlCol="0" anchor="ctr"/>
          <a:lstStyle/>
          <a:p>
            <a:pPr lvl="0">
              <a:spcBef>
                <a:spcPct val="20000"/>
              </a:spcBef>
              <a:buClr>
                <a:srgbClr val="212952"/>
              </a:buClr>
            </a:pPr>
            <a:r>
              <a:rPr lang="en-GB" sz="2400" dirty="0">
                <a:solidFill>
                  <a:schemeClr val="bg1"/>
                </a:solidFill>
                <a:latin typeface="Verdana"/>
                <a:cs typeface="Verdana"/>
              </a:rPr>
              <a:t>We will identify and help to reduce imbalances in access to finance for smaller businesses across the UK.</a:t>
            </a:r>
          </a:p>
        </p:txBody>
      </p:sp>
      <p:sp>
        <p:nvSpPr>
          <p:cNvPr id="8" name="Rectangle: Rounded Corners 7">
            <a:extLst>
              <a:ext uri="{FF2B5EF4-FFF2-40B4-BE49-F238E27FC236}">
                <a16:creationId xmlns:a16="http://schemas.microsoft.com/office/drawing/2014/main" id="{1DC6B04C-842C-4975-BA5D-51B3D50E04B8}"/>
              </a:ext>
            </a:extLst>
          </p:cNvPr>
          <p:cNvSpPr/>
          <p:nvPr/>
        </p:nvSpPr>
        <p:spPr>
          <a:xfrm>
            <a:off x="675860" y="3597577"/>
            <a:ext cx="8160025" cy="1583978"/>
          </a:xfrm>
          <a:prstGeom prst="roundRect">
            <a:avLst/>
          </a:prstGeom>
          <a:solidFill>
            <a:srgbClr val="266EBC"/>
          </a:solidFill>
        </p:spPr>
        <p:style>
          <a:lnRef idx="1">
            <a:schemeClr val="accent1"/>
          </a:lnRef>
          <a:fillRef idx="3">
            <a:schemeClr val="accent1"/>
          </a:fillRef>
          <a:effectRef idx="2">
            <a:schemeClr val="accent1"/>
          </a:effectRef>
          <a:fontRef idx="minor">
            <a:schemeClr val="lt1"/>
          </a:fontRef>
        </p:style>
        <p:txBody>
          <a:bodyPr rtlCol="0" anchor="ctr"/>
          <a:lstStyle/>
          <a:p>
            <a:pPr lvl="0">
              <a:spcBef>
                <a:spcPct val="20000"/>
              </a:spcBef>
              <a:buClr>
                <a:srgbClr val="212952"/>
              </a:buClr>
            </a:pPr>
            <a:r>
              <a:rPr lang="en-GB" sz="2400" dirty="0">
                <a:solidFill>
                  <a:schemeClr val="bg1"/>
                </a:solidFill>
                <a:latin typeface="Verdana"/>
                <a:cs typeface="Verdana"/>
              </a:rPr>
              <a:t>We will be the centre of expertise on smaller business finance in the UK, providing advice and support to Government.</a:t>
            </a:r>
          </a:p>
        </p:txBody>
      </p:sp>
    </p:spTree>
    <p:extLst>
      <p:ext uri="{BB962C8B-B14F-4D97-AF65-F5344CB8AC3E}">
        <p14:creationId xmlns:p14="http://schemas.microsoft.com/office/powerpoint/2010/main" val="2178535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A37B25-773C-4092-A2FD-895495759266}"/>
              </a:ext>
            </a:extLst>
          </p:cNvPr>
          <p:cNvSpPr>
            <a:spLocks noGrp="1"/>
          </p:cNvSpPr>
          <p:nvPr>
            <p:ph type="sldNum" sz="quarter" idx="10"/>
          </p:nvPr>
        </p:nvSpPr>
        <p:spPr/>
        <p:txBody>
          <a:bodyPr/>
          <a:lstStyle/>
          <a:p>
            <a:pPr defTabSz="342900"/>
            <a:fld id="{E020CB14-6E00-1D4E-89B5-12F2451CB7E3}" type="slidenum">
              <a:rPr lang="en-GB">
                <a:solidFill>
                  <a:prstClr val="black">
                    <a:tint val="75000"/>
                  </a:prstClr>
                </a:solidFill>
                <a:latin typeface="Calibri"/>
              </a:rPr>
              <a:pPr defTabSz="342900"/>
              <a:t>12</a:t>
            </a:fld>
            <a:endParaRPr lang="en-GB" dirty="0">
              <a:solidFill>
                <a:prstClr val="black">
                  <a:tint val="75000"/>
                </a:prstClr>
              </a:solidFill>
              <a:latin typeface="Calibri"/>
            </a:endParaRPr>
          </a:p>
        </p:txBody>
      </p:sp>
      <p:sp>
        <p:nvSpPr>
          <p:cNvPr id="4" name="Title 3">
            <a:extLst>
              <a:ext uri="{FF2B5EF4-FFF2-40B4-BE49-F238E27FC236}">
                <a16:creationId xmlns:a16="http://schemas.microsoft.com/office/drawing/2014/main" id="{87D4E020-2A68-4657-8579-4F5AF9141E7B}"/>
              </a:ext>
            </a:extLst>
          </p:cNvPr>
          <p:cNvSpPr>
            <a:spLocks noGrp="1"/>
          </p:cNvSpPr>
          <p:nvPr>
            <p:ph type="title"/>
          </p:nvPr>
        </p:nvSpPr>
        <p:spPr/>
        <p:txBody>
          <a:bodyPr/>
          <a:lstStyle/>
          <a:p>
            <a:r>
              <a:rPr lang="en-GB" b="1" dirty="0"/>
              <a:t>Our Regional </a:t>
            </a:r>
            <a:r>
              <a:rPr lang="en-GB" dirty="0"/>
              <a:t>F</a:t>
            </a:r>
            <a:r>
              <a:rPr lang="en-GB" b="1" dirty="0"/>
              <a:t>unds</a:t>
            </a:r>
          </a:p>
        </p:txBody>
      </p:sp>
      <p:pic>
        <p:nvPicPr>
          <p:cNvPr id="7" name="90FD9B94-41F8-45BB-9DFC-F32E710DE8AC" descr="image001">
            <a:extLst>
              <a:ext uri="{FF2B5EF4-FFF2-40B4-BE49-F238E27FC236}">
                <a16:creationId xmlns:a16="http://schemas.microsoft.com/office/drawing/2014/main" id="{8A23EEA9-2E13-4366-B1F1-FF310DBBF612}"/>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10529"/>
          <a:stretch/>
        </p:blipFill>
        <p:spPr bwMode="auto">
          <a:xfrm>
            <a:off x="3294677" y="1721755"/>
            <a:ext cx="3800336" cy="400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5DE9029-6526-454D-9277-4106593FA1A7}"/>
              </a:ext>
            </a:extLst>
          </p:cNvPr>
          <p:cNvSpPr txBox="1"/>
          <p:nvPr/>
        </p:nvSpPr>
        <p:spPr>
          <a:xfrm>
            <a:off x="6413114" y="1657013"/>
            <a:ext cx="1653139" cy="1131079"/>
          </a:xfrm>
          <a:prstGeom prst="rect">
            <a:avLst/>
          </a:prstGeom>
          <a:solidFill>
            <a:srgbClr val="212952"/>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pPr algn="ctr" defTabSz="342900"/>
            <a:r>
              <a:rPr lang="en-GB" sz="1350" b="1" dirty="0">
                <a:solidFill>
                  <a:prstClr val="white"/>
                </a:solidFill>
                <a:latin typeface="Verdana"/>
                <a:cs typeface="Verdana"/>
              </a:rPr>
              <a:t>£400m+ Northern Powerhouse Investment Fund</a:t>
            </a:r>
            <a:endParaRPr lang="en-GB" sz="1350" b="1" dirty="0">
              <a:solidFill>
                <a:prstClr val="white"/>
              </a:solidFill>
              <a:latin typeface="Calibri"/>
            </a:endParaRPr>
          </a:p>
        </p:txBody>
      </p:sp>
      <p:sp>
        <p:nvSpPr>
          <p:cNvPr id="8" name="TextBox 7">
            <a:extLst>
              <a:ext uri="{FF2B5EF4-FFF2-40B4-BE49-F238E27FC236}">
                <a16:creationId xmlns:a16="http://schemas.microsoft.com/office/drawing/2014/main" id="{E8966708-065F-46AE-85AC-C59809D54D5A}"/>
              </a:ext>
            </a:extLst>
          </p:cNvPr>
          <p:cNvSpPr txBox="1"/>
          <p:nvPr/>
        </p:nvSpPr>
        <p:spPr>
          <a:xfrm>
            <a:off x="3272344" y="2996189"/>
            <a:ext cx="1653139" cy="1131079"/>
          </a:xfrm>
          <a:prstGeom prst="rect">
            <a:avLst/>
          </a:prstGeom>
          <a:solidFill>
            <a:schemeClr val="accent1">
              <a:lumMod val="75000"/>
            </a:schemeClr>
          </a:solidFill>
          <a:ln>
            <a:noFill/>
          </a:ln>
          <a:effectLst>
            <a:outerShdw blurRad="50800" dist="38100" dir="8100000" algn="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pPr algn="ctr" defTabSz="342900"/>
            <a:r>
              <a:rPr lang="en-GB" sz="1350" b="1" dirty="0">
                <a:solidFill>
                  <a:prstClr val="white"/>
                </a:solidFill>
                <a:latin typeface="Verdana"/>
                <a:cs typeface="Verdana"/>
              </a:rPr>
              <a:t>£250m+ Midlands Engine Investment Fund</a:t>
            </a:r>
            <a:endParaRPr lang="en-GB" sz="1350" b="1" dirty="0">
              <a:solidFill>
                <a:prstClr val="white"/>
              </a:solidFill>
              <a:latin typeface="Calibri"/>
            </a:endParaRPr>
          </a:p>
        </p:txBody>
      </p:sp>
      <p:sp>
        <p:nvSpPr>
          <p:cNvPr id="9" name="TextBox 8">
            <a:extLst>
              <a:ext uri="{FF2B5EF4-FFF2-40B4-BE49-F238E27FC236}">
                <a16:creationId xmlns:a16="http://schemas.microsoft.com/office/drawing/2014/main" id="{FE6F685E-A47C-433C-B68E-0855784246BF}"/>
              </a:ext>
            </a:extLst>
          </p:cNvPr>
          <p:cNvSpPr txBox="1"/>
          <p:nvPr/>
        </p:nvSpPr>
        <p:spPr>
          <a:xfrm>
            <a:off x="1641538" y="4363876"/>
            <a:ext cx="1653139" cy="1131079"/>
          </a:xfrm>
          <a:prstGeom prst="rect">
            <a:avLst/>
          </a:prstGeom>
          <a:solidFill>
            <a:srgbClr val="254061"/>
          </a:solidFill>
          <a:ln>
            <a:noFill/>
          </a:ln>
          <a:effectLst>
            <a:outerShdw blurRad="50800" dist="38100" dir="8100000" algn="tr" rotWithShape="0">
              <a:prstClr val="black">
                <a:alpha val="40000"/>
              </a:prstClr>
            </a:outerShdw>
          </a:effectLst>
        </p:spPr>
        <p:style>
          <a:lnRef idx="0">
            <a:scrgbClr r="0" g="0" b="0"/>
          </a:lnRef>
          <a:fillRef idx="1003">
            <a:schemeClr val="dk2"/>
          </a:fillRef>
          <a:effectRef idx="0">
            <a:scrgbClr r="0" g="0" b="0"/>
          </a:effectRef>
          <a:fontRef idx="minor">
            <a:schemeClr val="lt1"/>
          </a:fontRef>
        </p:style>
        <p:txBody>
          <a:bodyPr wrap="square" rtlCol="0">
            <a:spAutoFit/>
          </a:bodyPr>
          <a:lstStyle/>
          <a:p>
            <a:pPr algn="ctr" defTabSz="342900"/>
            <a:r>
              <a:rPr lang="en-GB" sz="1350" b="1" dirty="0">
                <a:solidFill>
                  <a:prstClr val="white"/>
                </a:solidFill>
                <a:latin typeface="Verdana"/>
                <a:cs typeface="Verdana"/>
              </a:rPr>
              <a:t>£40m+ Cornwall &amp; Isles of Scilly Investment Fund</a:t>
            </a:r>
            <a:endParaRPr lang="en-GB" sz="1350" b="1" dirty="0">
              <a:solidFill>
                <a:prstClr val="white"/>
              </a:solidFill>
              <a:latin typeface="Calibri"/>
            </a:endParaRPr>
          </a:p>
        </p:txBody>
      </p:sp>
    </p:spTree>
    <p:extLst>
      <p:ext uri="{BB962C8B-B14F-4D97-AF65-F5344CB8AC3E}">
        <p14:creationId xmlns:p14="http://schemas.microsoft.com/office/powerpoint/2010/main" val="2922221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0D26B-0F5F-44E7-9822-8637AB34F8B4}"/>
              </a:ext>
            </a:extLst>
          </p:cNvPr>
          <p:cNvSpPr>
            <a:spLocks noGrp="1"/>
          </p:cNvSpPr>
          <p:nvPr>
            <p:ph type="ctrTitle"/>
          </p:nvPr>
        </p:nvSpPr>
        <p:spPr/>
        <p:txBody>
          <a:bodyPr/>
          <a:lstStyle/>
          <a:p>
            <a:r>
              <a:rPr lang="en-GB" dirty="0"/>
              <a:t>Addressing Regional Imbalances  </a:t>
            </a:r>
          </a:p>
        </p:txBody>
      </p:sp>
      <p:sp>
        <p:nvSpPr>
          <p:cNvPr id="3" name="Content Placeholder 2">
            <a:extLst>
              <a:ext uri="{FF2B5EF4-FFF2-40B4-BE49-F238E27FC236}">
                <a16:creationId xmlns:a16="http://schemas.microsoft.com/office/drawing/2014/main" id="{85524B40-3F94-4F32-B390-237C4DEB1052}"/>
              </a:ext>
            </a:extLst>
          </p:cNvPr>
          <p:cNvSpPr>
            <a:spLocks noGrp="1"/>
          </p:cNvSpPr>
          <p:nvPr>
            <p:ph idx="1"/>
          </p:nvPr>
        </p:nvSpPr>
        <p:spPr>
          <a:xfrm>
            <a:off x="479148" y="1201069"/>
            <a:ext cx="8879786" cy="4513626"/>
          </a:xfrm>
        </p:spPr>
        <p:txBody>
          <a:bodyPr/>
          <a:lstStyle/>
          <a:p>
            <a:pPr marL="0" indent="0">
              <a:buNone/>
            </a:pPr>
            <a:r>
              <a:rPr lang="en-GB" dirty="0"/>
              <a:t> </a:t>
            </a:r>
          </a:p>
        </p:txBody>
      </p:sp>
      <p:sp>
        <p:nvSpPr>
          <p:cNvPr id="4" name="Slide Number Placeholder 3">
            <a:extLst>
              <a:ext uri="{FF2B5EF4-FFF2-40B4-BE49-F238E27FC236}">
                <a16:creationId xmlns:a16="http://schemas.microsoft.com/office/drawing/2014/main" id="{97A271EA-72C8-4602-91A1-CD8B1619499C}"/>
              </a:ext>
            </a:extLst>
          </p:cNvPr>
          <p:cNvSpPr>
            <a:spLocks noGrp="1"/>
          </p:cNvSpPr>
          <p:nvPr>
            <p:ph type="sldNum" sz="quarter" idx="4"/>
          </p:nvPr>
        </p:nvSpPr>
        <p:spPr/>
        <p:txBody>
          <a:bodyPr/>
          <a:lstStyle/>
          <a:p>
            <a:endParaRPr lang="en-GB" dirty="0"/>
          </a:p>
        </p:txBody>
      </p:sp>
      <p:pic>
        <p:nvPicPr>
          <p:cNvPr id="6" name="Picture 5" descr="A close up of a person&#10;&#10;Description generated with high confidence">
            <a:extLst>
              <a:ext uri="{FF2B5EF4-FFF2-40B4-BE49-F238E27FC236}">
                <a16:creationId xmlns:a16="http://schemas.microsoft.com/office/drawing/2014/main" id="{79FED221-5BED-4CCD-8ECF-DB2C3CC45221}"/>
              </a:ext>
            </a:extLst>
          </p:cNvPr>
          <p:cNvPicPr>
            <a:picLocks noChangeAspect="1"/>
          </p:cNvPicPr>
          <p:nvPr/>
        </p:nvPicPr>
        <p:blipFill>
          <a:blip r:embed="rId3"/>
          <a:stretch>
            <a:fillRect/>
          </a:stretch>
        </p:blipFill>
        <p:spPr>
          <a:xfrm>
            <a:off x="220133" y="2046239"/>
            <a:ext cx="4656663" cy="2744421"/>
          </a:xfrm>
          <a:prstGeom prst="rect">
            <a:avLst/>
          </a:prstGeom>
        </p:spPr>
      </p:pic>
      <p:pic>
        <p:nvPicPr>
          <p:cNvPr id="10" name="Picture 9">
            <a:extLst>
              <a:ext uri="{FF2B5EF4-FFF2-40B4-BE49-F238E27FC236}">
                <a16:creationId xmlns:a16="http://schemas.microsoft.com/office/drawing/2014/main" id="{7030566C-318E-4191-B7DB-E5C501DC0AAA}"/>
              </a:ext>
            </a:extLst>
          </p:cNvPr>
          <p:cNvPicPr>
            <a:picLocks noChangeAspect="1"/>
          </p:cNvPicPr>
          <p:nvPr/>
        </p:nvPicPr>
        <p:blipFill>
          <a:blip r:embed="rId4"/>
          <a:stretch>
            <a:fillRect/>
          </a:stretch>
        </p:blipFill>
        <p:spPr>
          <a:xfrm>
            <a:off x="5029205" y="2046240"/>
            <a:ext cx="4656662" cy="2744420"/>
          </a:xfrm>
          <a:prstGeom prst="rect">
            <a:avLst/>
          </a:prstGeom>
        </p:spPr>
      </p:pic>
    </p:spTree>
    <p:extLst>
      <p:ext uri="{BB962C8B-B14F-4D97-AF65-F5344CB8AC3E}">
        <p14:creationId xmlns:p14="http://schemas.microsoft.com/office/powerpoint/2010/main" val="1400905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Cornwall &amp; Isles of Scilly impact</a:t>
            </a:r>
          </a:p>
        </p:txBody>
      </p:sp>
      <p:sp>
        <p:nvSpPr>
          <p:cNvPr id="12" name="TextBox 11"/>
          <p:cNvSpPr txBox="1"/>
          <p:nvPr/>
        </p:nvSpPr>
        <p:spPr>
          <a:xfrm>
            <a:off x="5241187" y="5465914"/>
            <a:ext cx="2799320" cy="184666"/>
          </a:xfrm>
          <a:prstGeom prst="rect">
            <a:avLst/>
          </a:prstGeom>
          <a:noFill/>
        </p:spPr>
        <p:txBody>
          <a:bodyPr wrap="square" rtlCol="0">
            <a:spAutoFit/>
          </a:bodyPr>
          <a:lstStyle/>
          <a:p>
            <a:pPr defTabSz="342900">
              <a:defRPr/>
            </a:pPr>
            <a:r>
              <a:rPr lang="en-GB" sz="600" dirty="0">
                <a:solidFill>
                  <a:prstClr val="black"/>
                </a:solidFill>
                <a:latin typeface="Verdana" panose="020B0604030504040204" pitchFamily="34" charset="0"/>
                <a:ea typeface="Verdana" panose="020B0604030504040204" pitchFamily="34" charset="0"/>
                <a:cs typeface="Verdana" panose="020B0604030504040204" pitchFamily="34" charset="0"/>
              </a:rPr>
              <a:t>Source: British Business Bank MI: February 2018</a:t>
            </a:r>
          </a:p>
        </p:txBody>
      </p:sp>
      <p:sp>
        <p:nvSpPr>
          <p:cNvPr id="31" name="Slide Number Placeholder 3">
            <a:extLst>
              <a:ext uri="{FF2B5EF4-FFF2-40B4-BE49-F238E27FC236}">
                <a16:creationId xmlns:a16="http://schemas.microsoft.com/office/drawing/2014/main" id="{DF86AD87-65D9-4C2A-B2F7-26F0D1E679B6}"/>
              </a:ext>
            </a:extLst>
          </p:cNvPr>
          <p:cNvSpPr txBox="1">
            <a:spLocks/>
          </p:cNvSpPr>
          <p:nvPr/>
        </p:nvSpPr>
        <p:spPr>
          <a:xfrm>
            <a:off x="5108568" y="5624519"/>
            <a:ext cx="2389007" cy="273844"/>
          </a:xfrm>
          <a:prstGeom prst="rect">
            <a:avLst/>
          </a:prstGeom>
        </p:spPr>
        <p:txBody>
          <a:bodyPr vert="horz" lIns="68580" tIns="34290" rIns="68580" bIns="3429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n-GB" sz="900" dirty="0">
              <a:solidFill>
                <a:prstClr val="black">
                  <a:tint val="75000"/>
                </a:prstClr>
              </a:solidFill>
              <a:latin typeface="Calibri"/>
            </a:endParaRPr>
          </a:p>
        </p:txBody>
      </p:sp>
      <p:cxnSp>
        <p:nvCxnSpPr>
          <p:cNvPr id="7" name="Straight Connector 6">
            <a:extLst>
              <a:ext uri="{FF2B5EF4-FFF2-40B4-BE49-F238E27FC236}">
                <a16:creationId xmlns:a16="http://schemas.microsoft.com/office/drawing/2014/main" id="{DED8656B-A919-4F85-B30D-CEECF40009BF}"/>
              </a:ext>
            </a:extLst>
          </p:cNvPr>
          <p:cNvCxnSpPr>
            <a:cxnSpLocks/>
          </p:cNvCxnSpPr>
          <p:nvPr/>
        </p:nvCxnSpPr>
        <p:spPr>
          <a:xfrm>
            <a:off x="3525323" y="3189909"/>
            <a:ext cx="1234137" cy="26263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21F204F7-6CD5-4408-A426-C5D5005488A5}"/>
              </a:ext>
            </a:extLst>
          </p:cNvPr>
          <p:cNvCxnSpPr>
            <a:cxnSpLocks/>
          </p:cNvCxnSpPr>
          <p:nvPr/>
        </p:nvCxnSpPr>
        <p:spPr>
          <a:xfrm flipH="1">
            <a:off x="5108567" y="3211008"/>
            <a:ext cx="1210848" cy="121635"/>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CAC35472-5032-4FED-920B-369098D62889}"/>
              </a:ext>
            </a:extLst>
          </p:cNvPr>
          <p:cNvCxnSpPr>
            <a:cxnSpLocks/>
            <a:stCxn id="48" idx="3"/>
          </p:cNvCxnSpPr>
          <p:nvPr/>
        </p:nvCxnSpPr>
        <p:spPr>
          <a:xfrm flipV="1">
            <a:off x="3577190" y="3643728"/>
            <a:ext cx="1383977" cy="784828"/>
          </a:xfrm>
          <a:prstGeom prst="line">
            <a:avLst/>
          </a:prstGeom>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04FD4514-A906-4EAE-ADD5-E8A1BBB64791}"/>
              </a:ext>
            </a:extLst>
          </p:cNvPr>
          <p:cNvSpPr txBox="1"/>
          <p:nvPr/>
        </p:nvSpPr>
        <p:spPr>
          <a:xfrm>
            <a:off x="1403351" y="3643726"/>
            <a:ext cx="2173839" cy="1569660"/>
          </a:xfrm>
          <a:prstGeom prst="rect">
            <a:avLst/>
          </a:prstGeom>
          <a:solidFill>
            <a:srgbClr val="266EBC"/>
          </a:solidFill>
          <a:effectLst>
            <a:outerShdw blurRad="50800" dist="38100" dir="8100000" algn="tr" rotWithShape="0">
              <a:prstClr val="black">
                <a:alpha val="40000"/>
              </a:prstClr>
            </a:outerShdw>
          </a:effectLst>
        </p:spPr>
        <p:txBody>
          <a:bodyPr wrap="square" rtlCol="0">
            <a:spAutoFit/>
          </a:bodyPr>
          <a:lstStyle/>
          <a:p>
            <a:pPr defTabSz="342900">
              <a:defRPr/>
            </a:pPr>
            <a:r>
              <a:rPr lang="en-GB" sz="3600" dirty="0">
                <a:solidFill>
                  <a:prstClr val="white"/>
                </a:solidFill>
                <a:latin typeface="Calibri"/>
              </a:rPr>
              <a:t>£5m</a:t>
            </a:r>
          </a:p>
          <a:p>
            <a:pPr defTabSz="342900">
              <a:defRPr/>
            </a:pPr>
            <a:r>
              <a:rPr lang="en-GB" sz="1500" dirty="0">
                <a:solidFill>
                  <a:prstClr val="white"/>
                </a:solidFill>
                <a:latin typeface="Calibri"/>
              </a:rPr>
              <a:t>Value of CIOS loans supported by the Start Up Loans programme since 2012</a:t>
            </a:r>
            <a:endParaRPr lang="en-GB" sz="1350" dirty="0">
              <a:solidFill>
                <a:prstClr val="white"/>
              </a:solidFill>
              <a:latin typeface="Calibri"/>
            </a:endParaRPr>
          </a:p>
        </p:txBody>
      </p:sp>
      <p:sp>
        <p:nvSpPr>
          <p:cNvPr id="45" name="TextBox 44">
            <a:extLst>
              <a:ext uri="{FF2B5EF4-FFF2-40B4-BE49-F238E27FC236}">
                <a16:creationId xmlns:a16="http://schemas.microsoft.com/office/drawing/2014/main" id="{9A989DF1-54E6-43B9-8FBC-34148FF4D90C}"/>
              </a:ext>
            </a:extLst>
          </p:cNvPr>
          <p:cNvSpPr txBox="1"/>
          <p:nvPr/>
        </p:nvSpPr>
        <p:spPr>
          <a:xfrm>
            <a:off x="1403351" y="1664431"/>
            <a:ext cx="2173839" cy="1800493"/>
          </a:xfrm>
          <a:prstGeom prst="rect">
            <a:avLst/>
          </a:prstGeom>
          <a:solidFill>
            <a:srgbClr val="266EBC"/>
          </a:solidFill>
          <a:effectLst>
            <a:outerShdw blurRad="50800" dist="38100" dir="8100000" algn="tr" rotWithShape="0">
              <a:prstClr val="black">
                <a:alpha val="40000"/>
              </a:prstClr>
            </a:outerShdw>
          </a:effectLst>
        </p:spPr>
        <p:txBody>
          <a:bodyPr wrap="square" rtlCol="0">
            <a:spAutoFit/>
          </a:bodyPr>
          <a:lstStyle/>
          <a:p>
            <a:pPr defTabSz="342900">
              <a:defRPr/>
            </a:pPr>
            <a:r>
              <a:rPr lang="en-GB" sz="3600" dirty="0">
                <a:solidFill>
                  <a:prstClr val="white"/>
                </a:solidFill>
                <a:latin typeface="Calibri"/>
              </a:rPr>
              <a:t>£11.7m</a:t>
            </a:r>
          </a:p>
          <a:p>
            <a:pPr defTabSz="342900">
              <a:defRPr/>
            </a:pPr>
            <a:r>
              <a:rPr lang="en-GB" sz="1500" dirty="0">
                <a:solidFill>
                  <a:prstClr val="white"/>
                </a:solidFill>
                <a:latin typeface="Calibri"/>
              </a:rPr>
              <a:t>Finance to CIOS SMEs currently supported through our national programmes</a:t>
            </a:r>
          </a:p>
          <a:p>
            <a:pPr defTabSz="342900">
              <a:defRPr/>
            </a:pPr>
            <a:r>
              <a:rPr lang="en-GB" sz="1500" dirty="0">
                <a:solidFill>
                  <a:prstClr val="white"/>
                </a:solidFill>
                <a:latin typeface="Calibri"/>
              </a:rPr>
              <a:t>(excludes Start Up Loans)</a:t>
            </a:r>
            <a:endParaRPr lang="en-GB" sz="1350" dirty="0">
              <a:solidFill>
                <a:prstClr val="white"/>
              </a:solidFill>
              <a:latin typeface="Calibri"/>
            </a:endParaRPr>
          </a:p>
        </p:txBody>
      </p:sp>
      <p:sp>
        <p:nvSpPr>
          <p:cNvPr id="46" name="TextBox 45">
            <a:extLst>
              <a:ext uri="{FF2B5EF4-FFF2-40B4-BE49-F238E27FC236}">
                <a16:creationId xmlns:a16="http://schemas.microsoft.com/office/drawing/2014/main" id="{E923B616-F8FC-43A8-9329-D142849B03FB}"/>
              </a:ext>
            </a:extLst>
          </p:cNvPr>
          <p:cNvSpPr txBox="1"/>
          <p:nvPr/>
        </p:nvSpPr>
        <p:spPr>
          <a:xfrm>
            <a:off x="6303072" y="1675129"/>
            <a:ext cx="2173839" cy="1800493"/>
          </a:xfrm>
          <a:prstGeom prst="rect">
            <a:avLst/>
          </a:prstGeom>
          <a:solidFill>
            <a:srgbClr val="266EBC"/>
          </a:solidFill>
          <a:effectLst>
            <a:outerShdw blurRad="50800" dist="38100" dir="8100000" algn="tr" rotWithShape="0">
              <a:prstClr val="black">
                <a:alpha val="40000"/>
              </a:prstClr>
            </a:outerShdw>
          </a:effectLst>
        </p:spPr>
        <p:txBody>
          <a:bodyPr wrap="square" rtlCol="0">
            <a:spAutoFit/>
          </a:bodyPr>
          <a:lstStyle/>
          <a:p>
            <a:pPr defTabSz="342900">
              <a:defRPr/>
            </a:pPr>
            <a:r>
              <a:rPr lang="en-GB" sz="3600" dirty="0">
                <a:solidFill>
                  <a:prstClr val="white"/>
                </a:solidFill>
                <a:latin typeface="Calibri"/>
              </a:rPr>
              <a:t>503</a:t>
            </a:r>
          </a:p>
          <a:p>
            <a:pPr defTabSz="342900">
              <a:defRPr/>
            </a:pPr>
            <a:r>
              <a:rPr lang="en-GB" sz="1500" dirty="0">
                <a:solidFill>
                  <a:prstClr val="white"/>
                </a:solidFill>
                <a:latin typeface="Calibri"/>
              </a:rPr>
              <a:t>Number of CIOS SMEs currently supported through our national programmes (excludes Start Up Loans)</a:t>
            </a:r>
            <a:endParaRPr lang="en-GB" sz="1350" dirty="0">
              <a:solidFill>
                <a:prstClr val="white"/>
              </a:solidFill>
              <a:latin typeface="Calibri"/>
            </a:endParaRPr>
          </a:p>
        </p:txBody>
      </p:sp>
      <p:cxnSp>
        <p:nvCxnSpPr>
          <p:cNvPr id="52" name="Straight Connector 51">
            <a:extLst>
              <a:ext uri="{FF2B5EF4-FFF2-40B4-BE49-F238E27FC236}">
                <a16:creationId xmlns:a16="http://schemas.microsoft.com/office/drawing/2014/main" id="{7CF0697B-AC08-47B1-8B95-A0D8FC9F2122}"/>
              </a:ext>
            </a:extLst>
          </p:cNvPr>
          <p:cNvCxnSpPr>
            <a:cxnSpLocks/>
          </p:cNvCxnSpPr>
          <p:nvPr/>
        </p:nvCxnSpPr>
        <p:spPr>
          <a:xfrm flipH="1" flipV="1">
            <a:off x="5185923" y="3643726"/>
            <a:ext cx="1117149" cy="492687"/>
          </a:xfrm>
          <a:prstGeom prst="line">
            <a:avLst/>
          </a:prstGeom>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5C6B320B-75EF-44FB-BC33-BCA9CE13F378}"/>
              </a:ext>
            </a:extLst>
          </p:cNvPr>
          <p:cNvSpPr txBox="1"/>
          <p:nvPr/>
        </p:nvSpPr>
        <p:spPr>
          <a:xfrm>
            <a:off x="6311442" y="3603507"/>
            <a:ext cx="2173839" cy="1569660"/>
          </a:xfrm>
          <a:prstGeom prst="rect">
            <a:avLst/>
          </a:prstGeom>
          <a:solidFill>
            <a:srgbClr val="266EBC"/>
          </a:solidFill>
          <a:effectLst>
            <a:outerShdw blurRad="50800" dist="38100" dir="8100000" algn="tr" rotWithShape="0">
              <a:prstClr val="black">
                <a:alpha val="40000"/>
              </a:prstClr>
            </a:outerShdw>
          </a:effectLst>
        </p:spPr>
        <p:txBody>
          <a:bodyPr wrap="square" rtlCol="0">
            <a:spAutoFit/>
          </a:bodyPr>
          <a:lstStyle/>
          <a:p>
            <a:pPr defTabSz="342900">
              <a:defRPr/>
            </a:pPr>
            <a:r>
              <a:rPr lang="en-GB" sz="3600" dirty="0">
                <a:solidFill>
                  <a:prstClr val="white"/>
                </a:solidFill>
                <a:latin typeface="Calibri"/>
              </a:rPr>
              <a:t>624</a:t>
            </a:r>
          </a:p>
          <a:p>
            <a:pPr defTabSz="342900">
              <a:defRPr/>
            </a:pPr>
            <a:r>
              <a:rPr lang="en-GB" sz="1500" dirty="0">
                <a:solidFill>
                  <a:prstClr val="white"/>
                </a:solidFill>
                <a:latin typeface="Calibri"/>
              </a:rPr>
              <a:t>Number of CIOS loans supported by the Start Up Loans programme since 2012</a:t>
            </a:r>
            <a:endParaRPr lang="en-GB" sz="1350" dirty="0">
              <a:solidFill>
                <a:prstClr val="white"/>
              </a:solidFill>
              <a:latin typeface="Calibri"/>
            </a:endParaRPr>
          </a:p>
        </p:txBody>
      </p:sp>
      <p:pic>
        <p:nvPicPr>
          <p:cNvPr id="6" name="Picture 5" descr="A close up of an animal&#10;&#10;Description generated with very high confidence">
            <a:extLst>
              <a:ext uri="{FF2B5EF4-FFF2-40B4-BE49-F238E27FC236}">
                <a16:creationId xmlns:a16="http://schemas.microsoft.com/office/drawing/2014/main" id="{CD22913F-AA12-4E95-AEA8-73C50A6EE9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9324" y="1762813"/>
            <a:ext cx="2715378" cy="3313778"/>
          </a:xfrm>
          <a:prstGeom prst="rect">
            <a:avLst/>
          </a:prstGeom>
        </p:spPr>
      </p:pic>
      <p:cxnSp>
        <p:nvCxnSpPr>
          <p:cNvPr id="10" name="Straight Connector 9">
            <a:extLst>
              <a:ext uri="{FF2B5EF4-FFF2-40B4-BE49-F238E27FC236}">
                <a16:creationId xmlns:a16="http://schemas.microsoft.com/office/drawing/2014/main" id="{99ED5E59-703F-430A-BD55-7D3D634F0544}"/>
              </a:ext>
            </a:extLst>
          </p:cNvPr>
          <p:cNvCxnSpPr>
            <a:cxnSpLocks/>
          </p:cNvCxnSpPr>
          <p:nvPr/>
        </p:nvCxnSpPr>
        <p:spPr>
          <a:xfrm>
            <a:off x="3525323" y="2092752"/>
            <a:ext cx="550985" cy="2449187"/>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2A6B9E1-85A3-484D-9CC8-E364A22526FB}"/>
              </a:ext>
            </a:extLst>
          </p:cNvPr>
          <p:cNvCxnSpPr>
            <a:cxnSpLocks/>
          </p:cNvCxnSpPr>
          <p:nvPr/>
        </p:nvCxnSpPr>
        <p:spPr>
          <a:xfrm>
            <a:off x="3525323" y="4291704"/>
            <a:ext cx="550985" cy="343854"/>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5D5FCF6F-9001-421E-A938-B06ED271F23F}"/>
              </a:ext>
            </a:extLst>
          </p:cNvPr>
          <p:cNvCxnSpPr>
            <a:cxnSpLocks/>
          </p:cNvCxnSpPr>
          <p:nvPr/>
        </p:nvCxnSpPr>
        <p:spPr>
          <a:xfrm flipH="1">
            <a:off x="4130310" y="2274006"/>
            <a:ext cx="2218395" cy="2267933"/>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C225426-6636-4C20-8403-7335956301FB}"/>
              </a:ext>
            </a:extLst>
          </p:cNvPr>
          <p:cNvCxnSpPr>
            <a:cxnSpLocks/>
            <a:stCxn id="49" idx="1"/>
          </p:cNvCxnSpPr>
          <p:nvPr/>
        </p:nvCxnSpPr>
        <p:spPr>
          <a:xfrm flipH="1">
            <a:off x="4093047" y="4388338"/>
            <a:ext cx="2218395" cy="247221"/>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5401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Financing The Region </a:t>
            </a:r>
          </a:p>
        </p:txBody>
      </p:sp>
      <p:sp>
        <p:nvSpPr>
          <p:cNvPr id="4" name="Slide Number Placeholder 3"/>
          <p:cNvSpPr>
            <a:spLocks noGrp="1"/>
          </p:cNvSpPr>
          <p:nvPr>
            <p:ph type="sldNum" sz="quarter" idx="4"/>
          </p:nvPr>
        </p:nvSpPr>
        <p:spPr/>
        <p:txBody>
          <a:bodyPr/>
          <a:lstStyle/>
          <a:p>
            <a:pPr defTabSz="342900">
              <a:defRPr/>
            </a:pPr>
            <a:endParaRPr lang="en-GB" dirty="0">
              <a:solidFill>
                <a:prstClr val="black">
                  <a:tint val="75000"/>
                </a:prstClr>
              </a:solidFill>
              <a:latin typeface="Calibri"/>
            </a:endParaRPr>
          </a:p>
        </p:txBody>
      </p:sp>
      <p:sp>
        <p:nvSpPr>
          <p:cNvPr id="5" name="Text Placeholder 7"/>
          <p:cNvSpPr txBox="1">
            <a:spLocks noGrp="1"/>
          </p:cNvSpPr>
          <p:nvPr>
            <p:ph idx="1"/>
          </p:nvPr>
        </p:nvSpPr>
        <p:spPr>
          <a:xfrm>
            <a:off x="818148" y="1097594"/>
            <a:ext cx="5379522" cy="4247467"/>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Clr>
                <a:srgbClr val="266EBC"/>
              </a:buClr>
              <a:buFont typeface="Arial"/>
              <a:buChar char="•"/>
              <a:defRPr sz="1800" b="0" i="0" kern="1200">
                <a:solidFill>
                  <a:srgbClr val="212952"/>
                </a:solidFill>
                <a:latin typeface="Verdana"/>
                <a:ea typeface="+mn-ea"/>
                <a:cs typeface="Verdana"/>
              </a:defRPr>
            </a:lvl1pPr>
            <a:lvl2pPr marL="742950" indent="-285750" algn="l" defTabSz="457200" rtl="0" eaLnBrk="1" latinLnBrk="0" hangingPunct="1">
              <a:spcBef>
                <a:spcPct val="20000"/>
              </a:spcBef>
              <a:buClr>
                <a:srgbClr val="266EBC"/>
              </a:buClr>
              <a:buFont typeface="Arial"/>
              <a:buChar char="–"/>
              <a:defRPr sz="1800" kern="1200">
                <a:solidFill>
                  <a:srgbClr val="212952"/>
                </a:solidFill>
                <a:latin typeface="Verdana"/>
                <a:ea typeface="+mn-ea"/>
                <a:cs typeface="Verdana"/>
              </a:defRPr>
            </a:lvl2pPr>
            <a:lvl3pPr marL="1143000" indent="-228600" algn="l" defTabSz="457200" rtl="0" eaLnBrk="1" latinLnBrk="0" hangingPunct="1">
              <a:spcBef>
                <a:spcPct val="20000"/>
              </a:spcBef>
              <a:buClr>
                <a:srgbClr val="266EBC"/>
              </a:buClr>
              <a:buFont typeface="Arial"/>
              <a:buChar char="•"/>
              <a:defRPr sz="1800" kern="1200">
                <a:solidFill>
                  <a:srgbClr val="212952"/>
                </a:solidFill>
                <a:latin typeface="Verdana"/>
                <a:ea typeface="+mn-ea"/>
                <a:cs typeface="Verdana"/>
              </a:defRPr>
            </a:lvl3pPr>
            <a:lvl4pPr marL="1600200" indent="-228600" algn="l" defTabSz="457200" rtl="0" eaLnBrk="1" latinLnBrk="0" hangingPunct="1">
              <a:spcBef>
                <a:spcPct val="20000"/>
              </a:spcBef>
              <a:buClr>
                <a:srgbClr val="266EBC"/>
              </a:buClr>
              <a:buFont typeface="Arial"/>
              <a:buChar char="–"/>
              <a:defRPr sz="1800" kern="1200">
                <a:solidFill>
                  <a:srgbClr val="212952"/>
                </a:solidFill>
                <a:latin typeface="Verdana"/>
                <a:ea typeface="+mn-ea"/>
                <a:cs typeface="Verdana"/>
              </a:defRPr>
            </a:lvl4pPr>
            <a:lvl5pPr marL="2057400" indent="-228600" algn="l" defTabSz="457200" rtl="0" eaLnBrk="1" latinLnBrk="0" hangingPunct="1">
              <a:spcBef>
                <a:spcPct val="20000"/>
              </a:spcBef>
              <a:buClr>
                <a:srgbClr val="266EBC"/>
              </a:buClr>
              <a:buFont typeface="Arial"/>
              <a:buChar char="»"/>
              <a:defRPr sz="1800" kern="1200">
                <a:solidFill>
                  <a:srgbClr val="212952"/>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400" dirty="0">
                <a:latin typeface="Verdana" panose="020B0604030504040204" pitchFamily="34" charset="0"/>
                <a:ea typeface="Verdana" panose="020B0604030504040204" pitchFamily="34" charset="0"/>
                <a:cs typeface="Verdana" panose="020B0604030504040204" pitchFamily="34" charset="0"/>
              </a:rPr>
              <a:t>CIOSIF is a collaboration between the British Business Bank and the Cornwall &amp; Isles of Scilly Local Enterprise Partnership</a:t>
            </a:r>
            <a:r>
              <a:rPr lang="en-GB" sz="1400" i="1" dirty="0">
                <a:latin typeface="Verdana" panose="020B0604030504040204" pitchFamily="34" charset="0"/>
                <a:ea typeface="Verdana" panose="020B0604030504040204" pitchFamily="34" charset="0"/>
                <a:cs typeface="Verdana" panose="020B0604030504040204" pitchFamily="34" charset="0"/>
              </a:rPr>
              <a:t>.</a:t>
            </a:r>
          </a:p>
          <a:p>
            <a:endParaRPr lang="en-GB" sz="1400" dirty="0">
              <a:latin typeface="Verdana" panose="020B0604030504040204" pitchFamily="34" charset="0"/>
              <a:ea typeface="Verdana" panose="020B0604030504040204" pitchFamily="34" charset="0"/>
              <a:cs typeface="Verdana" panose="020B0604030504040204" pitchFamily="34" charset="0"/>
            </a:endParaRPr>
          </a:p>
          <a:p>
            <a:r>
              <a:rPr lang="en-GB" sz="1400" dirty="0">
                <a:latin typeface="Verdana" panose="020B0604030504040204" pitchFamily="34" charset="0"/>
                <a:ea typeface="Verdana" panose="020B0604030504040204" pitchFamily="34" charset="0"/>
                <a:cs typeface="Verdana" panose="020B0604030504040204" pitchFamily="34" charset="0"/>
              </a:rPr>
              <a:t>The Cornwall &amp; Isles of Scilly Investment Fund of approximately £40m is brought together by a combination of ERDF, LEP and HMG grant funding, creating a fund which will provide debt and equity finance for small businesses across the region.</a:t>
            </a:r>
          </a:p>
          <a:p>
            <a:pPr marL="0" indent="0">
              <a:buNone/>
            </a:pPr>
            <a:endParaRPr lang="en-GB" sz="1400" dirty="0">
              <a:latin typeface="Verdana" panose="020B0604030504040204" pitchFamily="34" charset="0"/>
              <a:ea typeface="Verdana" panose="020B0604030504040204" pitchFamily="34" charset="0"/>
              <a:cs typeface="Verdana" panose="020B0604030504040204" pitchFamily="34" charset="0"/>
            </a:endParaRPr>
          </a:p>
          <a:p>
            <a:r>
              <a:rPr lang="en-GB" sz="1400" dirty="0">
                <a:latin typeface="Verdana" panose="020B0604030504040204" pitchFamily="34" charset="0"/>
                <a:ea typeface="Verdana" panose="020B0604030504040204" pitchFamily="34" charset="0"/>
                <a:cs typeface="Verdana" panose="020B0604030504040204" pitchFamily="34" charset="0"/>
              </a:rPr>
              <a:t>Public procurement undertaken to appoint commercial fund manager to run underlying funds</a:t>
            </a:r>
          </a:p>
          <a:p>
            <a:endParaRPr lang="en-GB" sz="1400" dirty="0">
              <a:latin typeface="Verdana" panose="020B0604030504040204" pitchFamily="34" charset="0"/>
              <a:ea typeface="Verdana" panose="020B0604030504040204" pitchFamily="34" charset="0"/>
              <a:cs typeface="Verdana" panose="020B0604030504040204" pitchFamily="34" charset="0"/>
            </a:endParaRPr>
          </a:p>
          <a:p>
            <a:pPr>
              <a:spcAft>
                <a:spcPts val="450"/>
              </a:spcAft>
            </a:pPr>
            <a:r>
              <a:rPr lang="en-GB" sz="1400" dirty="0">
                <a:latin typeface="Verdana" panose="020B0604030504040204" pitchFamily="34" charset="0"/>
                <a:ea typeface="Verdana" panose="020B0604030504040204" pitchFamily="34" charset="0"/>
                <a:cs typeface="Verdana" panose="020B0604030504040204" pitchFamily="34" charset="0"/>
              </a:rPr>
              <a:t>Fund set up as 10-year limited partnerships with 5-year investment period</a:t>
            </a:r>
          </a:p>
        </p:txBody>
      </p:sp>
      <p:sp>
        <p:nvSpPr>
          <p:cNvPr id="3" name="Rectangle 2">
            <a:extLst>
              <a:ext uri="{FF2B5EF4-FFF2-40B4-BE49-F238E27FC236}">
                <a16:creationId xmlns:a16="http://schemas.microsoft.com/office/drawing/2014/main" id="{E230BB57-0409-49D2-9ACE-5724B4769AE8}"/>
              </a:ext>
            </a:extLst>
          </p:cNvPr>
          <p:cNvSpPr/>
          <p:nvPr/>
        </p:nvSpPr>
        <p:spPr>
          <a:xfrm>
            <a:off x="1367258" y="1620012"/>
            <a:ext cx="3971357" cy="415498"/>
          </a:xfrm>
          <a:prstGeom prst="rect">
            <a:avLst/>
          </a:prstGeom>
        </p:spPr>
        <p:txBody>
          <a:bodyPr wrap="square">
            <a:spAutoFit/>
          </a:bodyPr>
          <a:lstStyle/>
          <a:p>
            <a:pPr defTabSz="342900">
              <a:defRPr/>
            </a:pPr>
            <a:endParaRPr lang="en-GB" sz="2100" b="1" dirty="0">
              <a:solidFill>
                <a:srgbClr val="212952"/>
              </a:solidFill>
              <a:latin typeface="Calibri"/>
            </a:endParaRPr>
          </a:p>
        </p:txBody>
      </p:sp>
      <p:pic>
        <p:nvPicPr>
          <p:cNvPr id="8" name="Picture 7" descr="A close up of an animal&#10;&#10;Description generated with high confidence">
            <a:extLst>
              <a:ext uri="{FF2B5EF4-FFF2-40B4-BE49-F238E27FC236}">
                <a16:creationId xmlns:a16="http://schemas.microsoft.com/office/drawing/2014/main" id="{9955C974-3255-4554-AD64-8AA3A6C09FC8}"/>
              </a:ext>
            </a:extLst>
          </p:cNvPr>
          <p:cNvPicPr>
            <a:picLocks noChangeAspect="1"/>
          </p:cNvPicPr>
          <p:nvPr/>
        </p:nvPicPr>
        <p:blipFill>
          <a:blip r:embed="rId3"/>
          <a:stretch>
            <a:fillRect/>
          </a:stretch>
        </p:blipFill>
        <p:spPr>
          <a:xfrm>
            <a:off x="6363319" y="1620013"/>
            <a:ext cx="2986793" cy="3645006"/>
          </a:xfrm>
          <a:prstGeom prst="rect">
            <a:avLst/>
          </a:prstGeom>
        </p:spPr>
      </p:pic>
    </p:spTree>
    <p:extLst>
      <p:ext uri="{BB962C8B-B14F-4D97-AF65-F5344CB8AC3E}">
        <p14:creationId xmlns:p14="http://schemas.microsoft.com/office/powerpoint/2010/main" val="172224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A1F18-7CEA-46A6-99E4-A9317BC0FA0E}"/>
              </a:ext>
            </a:extLst>
          </p:cNvPr>
          <p:cNvSpPr>
            <a:spLocks noGrp="1"/>
          </p:cNvSpPr>
          <p:nvPr>
            <p:ph type="title"/>
          </p:nvPr>
        </p:nvSpPr>
        <p:spPr>
          <a:xfrm>
            <a:off x="439550" y="157282"/>
            <a:ext cx="7058025" cy="514350"/>
          </a:xfrm>
        </p:spPr>
        <p:txBody>
          <a:bodyPr/>
          <a:lstStyle/>
          <a:p>
            <a:r>
              <a:rPr lang="en-GB" dirty="0"/>
              <a:t>Meet The Fund Manager</a:t>
            </a:r>
          </a:p>
        </p:txBody>
      </p:sp>
      <p:sp>
        <p:nvSpPr>
          <p:cNvPr id="4" name="Slide Number Placeholder 3">
            <a:extLst>
              <a:ext uri="{FF2B5EF4-FFF2-40B4-BE49-F238E27FC236}">
                <a16:creationId xmlns:a16="http://schemas.microsoft.com/office/drawing/2014/main" id="{C6E590FC-0C47-4E5D-91E5-A3DB1B20CA07}"/>
              </a:ext>
            </a:extLst>
          </p:cNvPr>
          <p:cNvSpPr>
            <a:spLocks noGrp="1"/>
          </p:cNvSpPr>
          <p:nvPr>
            <p:ph type="sldNum" sz="quarter" idx="4"/>
          </p:nvPr>
        </p:nvSpPr>
        <p:spPr/>
        <p:txBody>
          <a:bodyPr/>
          <a:lstStyle/>
          <a:p>
            <a:pPr defTabSz="342900"/>
            <a:fld id="{E020CB14-6E00-1D4E-89B5-12F2451CB7E3}" type="slidenum">
              <a:rPr lang="en-GB">
                <a:solidFill>
                  <a:prstClr val="black">
                    <a:tint val="75000"/>
                  </a:prstClr>
                </a:solidFill>
                <a:latin typeface="Calibri"/>
              </a:rPr>
              <a:pPr defTabSz="342900"/>
              <a:t>16</a:t>
            </a:fld>
            <a:endParaRPr lang="en-GB" dirty="0">
              <a:solidFill>
                <a:prstClr val="black">
                  <a:tint val="75000"/>
                </a:prstClr>
              </a:solidFill>
              <a:latin typeface="Calibri"/>
            </a:endParaRPr>
          </a:p>
        </p:txBody>
      </p:sp>
      <p:sp>
        <p:nvSpPr>
          <p:cNvPr id="11" name="Slide Number Placeholder 3">
            <a:extLst>
              <a:ext uri="{FF2B5EF4-FFF2-40B4-BE49-F238E27FC236}">
                <a16:creationId xmlns:a16="http://schemas.microsoft.com/office/drawing/2014/main" id="{4A0E5436-669D-4605-940A-91D7B5353FCA}"/>
              </a:ext>
            </a:extLst>
          </p:cNvPr>
          <p:cNvSpPr txBox="1">
            <a:spLocks/>
          </p:cNvSpPr>
          <p:nvPr/>
        </p:nvSpPr>
        <p:spPr>
          <a:xfrm>
            <a:off x="5108568" y="5624519"/>
            <a:ext cx="2389007" cy="273844"/>
          </a:xfrm>
          <a:prstGeom prst="rect">
            <a:avLst/>
          </a:prstGeom>
        </p:spPr>
        <p:txBody>
          <a:bodyPr vert="horz" lIns="68580" tIns="34290" rIns="68580" bIns="3429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endParaRPr lang="en-GB" sz="900" dirty="0">
              <a:solidFill>
                <a:prstClr val="black">
                  <a:tint val="75000"/>
                </a:prstClr>
              </a:solidFill>
              <a:latin typeface="Calibri"/>
            </a:endParaRPr>
          </a:p>
        </p:txBody>
      </p:sp>
      <p:pic>
        <p:nvPicPr>
          <p:cNvPr id="5" name="Picture 4">
            <a:extLst>
              <a:ext uri="{FF2B5EF4-FFF2-40B4-BE49-F238E27FC236}">
                <a16:creationId xmlns:a16="http://schemas.microsoft.com/office/drawing/2014/main" id="{D9C1B976-E4F4-4667-8326-231C26A84129}"/>
              </a:ext>
            </a:extLst>
          </p:cNvPr>
          <p:cNvPicPr>
            <a:picLocks noChangeAspect="1"/>
          </p:cNvPicPr>
          <p:nvPr/>
        </p:nvPicPr>
        <p:blipFill>
          <a:blip r:embed="rId3"/>
          <a:stretch>
            <a:fillRect/>
          </a:stretch>
        </p:blipFill>
        <p:spPr>
          <a:xfrm>
            <a:off x="2676183" y="970179"/>
            <a:ext cx="4429851" cy="2423096"/>
          </a:xfrm>
          <a:prstGeom prst="rect">
            <a:avLst/>
          </a:prstGeom>
        </p:spPr>
      </p:pic>
      <p:pic>
        <p:nvPicPr>
          <p:cNvPr id="9" name="Picture 8">
            <a:extLst>
              <a:ext uri="{FF2B5EF4-FFF2-40B4-BE49-F238E27FC236}">
                <a16:creationId xmlns:a16="http://schemas.microsoft.com/office/drawing/2014/main" id="{8038AF45-EDD8-46DD-9486-6D14F4FF7B79}"/>
              </a:ext>
            </a:extLst>
          </p:cNvPr>
          <p:cNvPicPr>
            <a:picLocks noChangeAspect="1"/>
          </p:cNvPicPr>
          <p:nvPr/>
        </p:nvPicPr>
        <p:blipFill>
          <a:blip r:embed="rId4"/>
          <a:stretch>
            <a:fillRect/>
          </a:stretch>
        </p:blipFill>
        <p:spPr>
          <a:xfrm>
            <a:off x="325209" y="3393155"/>
            <a:ext cx="3786121" cy="2231364"/>
          </a:xfrm>
          <a:prstGeom prst="rect">
            <a:avLst/>
          </a:prstGeom>
        </p:spPr>
      </p:pic>
      <p:pic>
        <p:nvPicPr>
          <p:cNvPr id="12" name="Picture 11">
            <a:extLst>
              <a:ext uri="{FF2B5EF4-FFF2-40B4-BE49-F238E27FC236}">
                <a16:creationId xmlns:a16="http://schemas.microsoft.com/office/drawing/2014/main" id="{8959E2F4-0564-4894-93A3-00DFE1C4E381}"/>
              </a:ext>
            </a:extLst>
          </p:cNvPr>
          <p:cNvPicPr>
            <a:picLocks noChangeAspect="1"/>
          </p:cNvPicPr>
          <p:nvPr/>
        </p:nvPicPr>
        <p:blipFill>
          <a:blip r:embed="rId5"/>
          <a:stretch>
            <a:fillRect/>
          </a:stretch>
        </p:blipFill>
        <p:spPr>
          <a:xfrm>
            <a:off x="4675038" y="3371066"/>
            <a:ext cx="3786121" cy="2231364"/>
          </a:xfrm>
          <a:prstGeom prst="rect">
            <a:avLst/>
          </a:prstGeom>
        </p:spPr>
      </p:pic>
    </p:spTree>
    <p:extLst>
      <p:ext uri="{BB962C8B-B14F-4D97-AF65-F5344CB8AC3E}">
        <p14:creationId xmlns:p14="http://schemas.microsoft.com/office/powerpoint/2010/main" val="3225477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77F4DA-C1AD-455F-A3ED-B2CA58F31030}"/>
              </a:ext>
            </a:extLst>
          </p:cNvPr>
          <p:cNvSpPr>
            <a:spLocks noGrp="1"/>
          </p:cNvSpPr>
          <p:nvPr>
            <p:ph type="ctrTitle"/>
          </p:nvPr>
        </p:nvSpPr>
        <p:spPr/>
        <p:txBody>
          <a:bodyPr/>
          <a:lstStyle/>
          <a:p>
            <a:endParaRPr lang="en-GB" sz="3000" dirty="0"/>
          </a:p>
        </p:txBody>
      </p:sp>
      <p:sp>
        <p:nvSpPr>
          <p:cNvPr id="5" name="Subtitle 4">
            <a:extLst>
              <a:ext uri="{FF2B5EF4-FFF2-40B4-BE49-F238E27FC236}">
                <a16:creationId xmlns:a16="http://schemas.microsoft.com/office/drawing/2014/main" id="{9DCBDEEA-C91B-4CE2-BBD0-7B82BCD6104A}"/>
              </a:ext>
            </a:extLst>
          </p:cNvPr>
          <p:cNvSpPr>
            <a:spLocks noGrp="1"/>
          </p:cNvSpPr>
          <p:nvPr>
            <p:ph type="subTitle" idx="1"/>
          </p:nvPr>
        </p:nvSpPr>
        <p:spPr>
          <a:xfrm>
            <a:off x="704528" y="2636912"/>
            <a:ext cx="7567850" cy="2667000"/>
          </a:xfrm>
        </p:spPr>
        <p:txBody>
          <a:bodyPr/>
          <a:lstStyle/>
          <a:p>
            <a:r>
              <a:rPr lang="en-GB" sz="2800" dirty="0">
                <a:solidFill>
                  <a:srgbClr val="212952"/>
                </a:solidFill>
                <a:ea typeface="+mj-ea"/>
              </a:rPr>
              <a:t>Stuart Nicol</a:t>
            </a:r>
          </a:p>
          <a:p>
            <a:r>
              <a:rPr lang="en-GB" sz="2800" dirty="0">
                <a:solidFill>
                  <a:srgbClr val="212952"/>
                </a:solidFill>
                <a:ea typeface="+mj-ea"/>
              </a:rPr>
              <a:t>Fund Manager </a:t>
            </a:r>
          </a:p>
          <a:p>
            <a:r>
              <a:rPr lang="en-GB" sz="2800" dirty="0">
                <a:solidFill>
                  <a:srgbClr val="212952"/>
                </a:solidFill>
                <a:ea typeface="+mj-ea"/>
              </a:rPr>
              <a:t>The FSE Group</a:t>
            </a:r>
          </a:p>
        </p:txBody>
      </p:sp>
    </p:spTree>
    <p:extLst>
      <p:ext uri="{BB962C8B-B14F-4D97-AF65-F5344CB8AC3E}">
        <p14:creationId xmlns:p14="http://schemas.microsoft.com/office/powerpoint/2010/main" val="1651376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4"/>
          <p:cNvSpPr>
            <a:spLocks noGrp="1"/>
          </p:cNvSpPr>
          <p:nvPr>
            <p:ph type="ctrTitle"/>
          </p:nvPr>
        </p:nvSpPr>
        <p:spPr/>
        <p:txBody>
          <a:bodyPr/>
          <a:lstStyle/>
          <a:p>
            <a:r>
              <a:rPr lang="en-GB"/>
              <a:t>The FSE Group</a:t>
            </a:r>
            <a:endParaRPr lang="en-GB" dirty="0"/>
          </a:p>
        </p:txBody>
      </p:sp>
      <p:sp>
        <p:nvSpPr>
          <p:cNvPr id="2" name="Subtitle 1"/>
          <p:cNvSpPr>
            <a:spLocks noGrp="1"/>
          </p:cNvSpPr>
          <p:nvPr>
            <p:ph type="subTitle" idx="1"/>
          </p:nvPr>
        </p:nvSpPr>
        <p:spPr/>
        <p:txBody>
          <a:bodyPr/>
          <a:lstStyle/>
          <a:p>
            <a:r>
              <a:rPr lang="en-GB" sz="2800" dirty="0"/>
              <a:t>Cornwall &amp; Isles of Scilly </a:t>
            </a:r>
            <a:br>
              <a:rPr lang="en-GB" sz="2800" dirty="0"/>
            </a:br>
            <a:r>
              <a:rPr lang="en-GB" sz="2800" dirty="0"/>
              <a:t>Investment Fund</a:t>
            </a:r>
          </a:p>
        </p:txBody>
      </p:sp>
      <p:pic>
        <p:nvPicPr>
          <p:cNvPr id="4" name="Picture 3">
            <a:extLst>
              <a:ext uri="{FF2B5EF4-FFF2-40B4-BE49-F238E27FC236}">
                <a16:creationId xmlns:a16="http://schemas.microsoft.com/office/drawing/2014/main" id="{040BE163-4EA4-4EC6-91DD-97634BFDF317}"/>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05327" y="188640"/>
            <a:ext cx="1713489" cy="937266"/>
          </a:xfrm>
          <a:prstGeom prst="rect">
            <a:avLst/>
          </a:prstGeom>
        </p:spPr>
      </p:pic>
      <p:pic>
        <p:nvPicPr>
          <p:cNvPr id="6" name="Picture 5">
            <a:extLst>
              <a:ext uri="{FF2B5EF4-FFF2-40B4-BE49-F238E27FC236}">
                <a16:creationId xmlns:a16="http://schemas.microsoft.com/office/drawing/2014/main" id="{BED83E5E-1755-4CA8-9EB1-A825362F73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9184" y="548680"/>
            <a:ext cx="997356" cy="415413"/>
          </a:xfrm>
          <a:prstGeom prst="rect">
            <a:avLst/>
          </a:prstGeom>
        </p:spPr>
      </p:pic>
    </p:spTree>
    <p:extLst>
      <p:ext uri="{BB962C8B-B14F-4D97-AF65-F5344CB8AC3E}">
        <p14:creationId xmlns:p14="http://schemas.microsoft.com/office/powerpoint/2010/main" val="575857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D38DD-8868-400A-85C3-75EFC12AB31D}"/>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8496CA61-CD51-4D9C-BC27-7842FAB70CC5}"/>
              </a:ext>
            </a:extLst>
          </p:cNvPr>
          <p:cNvSpPr>
            <a:spLocks noGrp="1"/>
          </p:cNvSpPr>
          <p:nvPr>
            <p:ph sz="quarter" idx="1"/>
          </p:nvPr>
        </p:nvSpPr>
        <p:spPr>
          <a:xfrm>
            <a:off x="993648" y="1600200"/>
            <a:ext cx="8153400" cy="3412976"/>
          </a:xfrm>
        </p:spPr>
        <p:txBody>
          <a:bodyPr/>
          <a:lstStyle/>
          <a:p>
            <a:r>
              <a:rPr lang="en-GB" sz="2400" dirty="0"/>
              <a:t>FSE C.I.C – community interest company</a:t>
            </a:r>
          </a:p>
          <a:p>
            <a:pPr lvl="1">
              <a:buFont typeface="Wingdings" panose="05000000000000000000" pitchFamily="2" charset="2"/>
              <a:buChar char="ü"/>
            </a:pPr>
            <a:r>
              <a:rPr lang="en-GB" sz="2100" dirty="0"/>
              <a:t>Addressing market gaps in SME finance since 2002</a:t>
            </a:r>
            <a:endParaRPr lang="en-GB" sz="1700" dirty="0"/>
          </a:p>
          <a:p>
            <a:r>
              <a:rPr lang="en-GB" sz="2400" dirty="0"/>
              <a:t>Regionally focused operator</a:t>
            </a:r>
          </a:p>
          <a:p>
            <a:pPr marL="777875" lvl="1" indent="-457200">
              <a:buFont typeface="Wingdings" panose="05000000000000000000" pitchFamily="2" charset="2"/>
              <a:buChar char="ü"/>
            </a:pPr>
            <a:r>
              <a:rPr lang="en-GB" sz="2000" dirty="0"/>
              <a:t>Strong partnerships across the areas in which we operate</a:t>
            </a:r>
          </a:p>
          <a:p>
            <a:r>
              <a:rPr lang="en-GB" sz="2400" dirty="0"/>
              <a:t>16 years experience lending to SMEs</a:t>
            </a:r>
          </a:p>
          <a:p>
            <a:pPr lvl="1">
              <a:buFont typeface="Wingdings" panose="05000000000000000000" pitchFamily="2" charset="2"/>
              <a:buChar char="ü"/>
            </a:pPr>
            <a:r>
              <a:rPr lang="en-GB" sz="2000" dirty="0"/>
              <a:t>Aligned to the needs and expectations of SMEs</a:t>
            </a:r>
          </a:p>
          <a:p>
            <a:r>
              <a:rPr lang="en-GB" sz="2400" dirty="0"/>
              <a:t>In-house capabilities over the entire deal lifecycle, covering:</a:t>
            </a:r>
            <a:br>
              <a:rPr lang="en-GB" sz="2400" dirty="0"/>
            </a:br>
            <a:endParaRPr lang="en-GB" sz="2400" dirty="0"/>
          </a:p>
          <a:p>
            <a:endParaRPr lang="en-GB" dirty="0"/>
          </a:p>
        </p:txBody>
      </p:sp>
      <p:grpSp>
        <p:nvGrpSpPr>
          <p:cNvPr id="15" name="Group 14">
            <a:extLst>
              <a:ext uri="{FF2B5EF4-FFF2-40B4-BE49-F238E27FC236}">
                <a16:creationId xmlns:a16="http://schemas.microsoft.com/office/drawing/2014/main" id="{51A8FA86-AA14-4271-BC81-5785EC4F63BC}"/>
              </a:ext>
            </a:extLst>
          </p:cNvPr>
          <p:cNvGrpSpPr/>
          <p:nvPr/>
        </p:nvGrpSpPr>
        <p:grpSpPr>
          <a:xfrm>
            <a:off x="1476837" y="4653136"/>
            <a:ext cx="7004559" cy="792088"/>
            <a:chOff x="1906427" y="2732447"/>
            <a:chExt cx="4966348" cy="1393350"/>
          </a:xfrm>
        </p:grpSpPr>
        <p:sp>
          <p:nvSpPr>
            <p:cNvPr id="7" name="Oval 6">
              <a:extLst>
                <a:ext uri="{FF2B5EF4-FFF2-40B4-BE49-F238E27FC236}">
                  <a16:creationId xmlns:a16="http://schemas.microsoft.com/office/drawing/2014/main" id="{98DCBFDE-EF94-4655-9355-8B4DD24603E5}"/>
                </a:ext>
              </a:extLst>
            </p:cNvPr>
            <p:cNvSpPr/>
            <p:nvPr/>
          </p:nvSpPr>
          <p:spPr>
            <a:xfrm>
              <a:off x="5479496" y="2732447"/>
              <a:ext cx="1393279" cy="1393350"/>
            </a:xfrm>
            <a:prstGeom prst="ellipse">
              <a:avLst/>
            </a:prstGeom>
            <a:ln>
              <a:solidFill>
                <a:srgbClr val="00A3D5"/>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Freeform: Shape 7">
              <a:extLst>
                <a:ext uri="{FF2B5EF4-FFF2-40B4-BE49-F238E27FC236}">
                  <a16:creationId xmlns:a16="http://schemas.microsoft.com/office/drawing/2014/main" id="{FBA9F8EF-CA71-429A-A751-3519DDC7DFA2}"/>
                </a:ext>
              </a:extLst>
            </p:cNvPr>
            <p:cNvSpPr/>
            <p:nvPr/>
          </p:nvSpPr>
          <p:spPr>
            <a:xfrm>
              <a:off x="5526099" y="2778901"/>
              <a:ext cx="1300672" cy="1300443"/>
            </a:xfrm>
            <a:custGeom>
              <a:avLst/>
              <a:gdLst>
                <a:gd name="connsiteX0" fmla="*/ 0 w 1300672"/>
                <a:gd name="connsiteY0" fmla="*/ 650222 h 1300443"/>
                <a:gd name="connsiteX1" fmla="*/ 650336 w 1300672"/>
                <a:gd name="connsiteY1" fmla="*/ 0 h 1300443"/>
                <a:gd name="connsiteX2" fmla="*/ 1300672 w 1300672"/>
                <a:gd name="connsiteY2" fmla="*/ 650222 h 1300443"/>
                <a:gd name="connsiteX3" fmla="*/ 650336 w 1300672"/>
                <a:gd name="connsiteY3" fmla="*/ 1300444 h 1300443"/>
                <a:gd name="connsiteX4" fmla="*/ 0 w 1300672"/>
                <a:gd name="connsiteY4" fmla="*/ 650222 h 130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0672" h="1300443">
                  <a:moveTo>
                    <a:pt x="0" y="650222"/>
                  </a:moveTo>
                  <a:cubicBezTo>
                    <a:pt x="0" y="291114"/>
                    <a:pt x="291165" y="0"/>
                    <a:pt x="650336" y="0"/>
                  </a:cubicBezTo>
                  <a:cubicBezTo>
                    <a:pt x="1009507" y="0"/>
                    <a:pt x="1300672" y="291114"/>
                    <a:pt x="1300672" y="650222"/>
                  </a:cubicBezTo>
                  <a:cubicBezTo>
                    <a:pt x="1300672" y="1009330"/>
                    <a:pt x="1009507" y="1300444"/>
                    <a:pt x="650336" y="1300444"/>
                  </a:cubicBezTo>
                  <a:cubicBezTo>
                    <a:pt x="291165" y="1300444"/>
                    <a:pt x="0" y="1009330"/>
                    <a:pt x="0" y="650222"/>
                  </a:cubicBezTo>
                  <a:close/>
                </a:path>
              </a:pathLst>
            </a:custGeom>
            <a:ln>
              <a:solidFill>
                <a:srgbClr val="00A3D5"/>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2321" tIns="202322" rIns="202320" bIns="202323" numCol="1" spcCol="1270" anchor="ctr" anchorCtr="0">
              <a:noAutofit/>
            </a:bodyPr>
            <a:lstStyle/>
            <a:p>
              <a:pPr marL="0" marR="0" lvl="0" indent="0" algn="ctr" defTabSz="577850" rtl="0" eaLnBrk="1" fontAlgn="base" latinLnBrk="0" hangingPunct="1">
                <a:lnSpc>
                  <a:spcPct val="90000"/>
                </a:lnSpc>
                <a:spcBef>
                  <a:spcPct val="0"/>
                </a:spcBef>
                <a:spcAft>
                  <a:spcPct val="35000"/>
                </a:spcAft>
                <a:buClrTx/>
                <a:buSzTx/>
                <a:buFontTx/>
                <a:buNone/>
                <a:tabLst/>
                <a:defRPr/>
              </a:pPr>
              <a:r>
                <a:rPr kumimoji="0" lang="en-GB" sz="2000" b="1"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Realisation</a:t>
              </a:r>
            </a:p>
          </p:txBody>
        </p:sp>
        <p:sp>
          <p:nvSpPr>
            <p:cNvPr id="10" name="Freeform: Shape 9">
              <a:extLst>
                <a:ext uri="{FF2B5EF4-FFF2-40B4-BE49-F238E27FC236}">
                  <a16:creationId xmlns:a16="http://schemas.microsoft.com/office/drawing/2014/main" id="{FA8CDF75-C94C-4502-8F7D-E56BBC2FC8E1}"/>
                </a:ext>
              </a:extLst>
            </p:cNvPr>
            <p:cNvSpPr/>
            <p:nvPr/>
          </p:nvSpPr>
          <p:spPr>
            <a:xfrm>
              <a:off x="4305235" y="2778901"/>
              <a:ext cx="1300672" cy="1300443"/>
            </a:xfrm>
            <a:custGeom>
              <a:avLst/>
              <a:gdLst>
                <a:gd name="connsiteX0" fmla="*/ 0 w 1300672"/>
                <a:gd name="connsiteY0" fmla="*/ 650222 h 1300443"/>
                <a:gd name="connsiteX1" fmla="*/ 650336 w 1300672"/>
                <a:gd name="connsiteY1" fmla="*/ 0 h 1300443"/>
                <a:gd name="connsiteX2" fmla="*/ 1300672 w 1300672"/>
                <a:gd name="connsiteY2" fmla="*/ 650222 h 1300443"/>
                <a:gd name="connsiteX3" fmla="*/ 650336 w 1300672"/>
                <a:gd name="connsiteY3" fmla="*/ 1300444 h 1300443"/>
                <a:gd name="connsiteX4" fmla="*/ 0 w 1300672"/>
                <a:gd name="connsiteY4" fmla="*/ 650222 h 130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0672" h="1300443">
                  <a:moveTo>
                    <a:pt x="0" y="650222"/>
                  </a:moveTo>
                  <a:cubicBezTo>
                    <a:pt x="0" y="291114"/>
                    <a:pt x="291165" y="0"/>
                    <a:pt x="650336" y="0"/>
                  </a:cubicBezTo>
                  <a:cubicBezTo>
                    <a:pt x="1009507" y="0"/>
                    <a:pt x="1300672" y="291114"/>
                    <a:pt x="1300672" y="650222"/>
                  </a:cubicBezTo>
                  <a:cubicBezTo>
                    <a:pt x="1300672" y="1009330"/>
                    <a:pt x="1009507" y="1300444"/>
                    <a:pt x="650336" y="1300444"/>
                  </a:cubicBezTo>
                  <a:cubicBezTo>
                    <a:pt x="291165" y="1300444"/>
                    <a:pt x="0" y="1009330"/>
                    <a:pt x="0" y="650222"/>
                  </a:cubicBezTo>
                  <a:close/>
                </a:path>
              </a:pathLst>
            </a:custGeom>
            <a:ln>
              <a:solidFill>
                <a:srgbClr val="00A3D5"/>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2321" tIns="202322" rIns="202320" bIns="202323" numCol="1" spcCol="1270" anchor="ctr" anchorCtr="0">
              <a:noAutofit/>
            </a:bodyPr>
            <a:lstStyle/>
            <a:p>
              <a:pPr marL="0" marR="0" lvl="0" indent="0" algn="ctr" defTabSz="577850" rtl="0" eaLnBrk="1" fontAlgn="base" latinLnBrk="0" hangingPunct="1">
                <a:lnSpc>
                  <a:spcPct val="90000"/>
                </a:lnSpc>
                <a:spcBef>
                  <a:spcPct val="0"/>
                </a:spcBef>
                <a:spcAft>
                  <a:spcPct val="35000"/>
                </a:spcAft>
                <a:buClrTx/>
                <a:buSzTx/>
                <a:buFontTx/>
                <a:buNone/>
                <a:tabLst/>
                <a:defRPr/>
              </a:pPr>
              <a:r>
                <a:rPr kumimoji="0" lang="en-GB" sz="2000" b="1"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Management</a:t>
              </a:r>
            </a:p>
          </p:txBody>
        </p:sp>
        <p:sp>
          <p:nvSpPr>
            <p:cNvPr id="12" name="Freeform: Shape 11">
              <a:extLst>
                <a:ext uri="{FF2B5EF4-FFF2-40B4-BE49-F238E27FC236}">
                  <a16:creationId xmlns:a16="http://schemas.microsoft.com/office/drawing/2014/main" id="{CA8A88F1-C25A-4696-A4D0-CBBC72D70D99}"/>
                </a:ext>
              </a:extLst>
            </p:cNvPr>
            <p:cNvSpPr/>
            <p:nvPr/>
          </p:nvSpPr>
          <p:spPr>
            <a:xfrm>
              <a:off x="3079918" y="2778901"/>
              <a:ext cx="1300672" cy="1300443"/>
            </a:xfrm>
            <a:custGeom>
              <a:avLst/>
              <a:gdLst>
                <a:gd name="connsiteX0" fmla="*/ 0 w 1300672"/>
                <a:gd name="connsiteY0" fmla="*/ 650222 h 1300443"/>
                <a:gd name="connsiteX1" fmla="*/ 650336 w 1300672"/>
                <a:gd name="connsiteY1" fmla="*/ 0 h 1300443"/>
                <a:gd name="connsiteX2" fmla="*/ 1300672 w 1300672"/>
                <a:gd name="connsiteY2" fmla="*/ 650222 h 1300443"/>
                <a:gd name="connsiteX3" fmla="*/ 650336 w 1300672"/>
                <a:gd name="connsiteY3" fmla="*/ 1300444 h 1300443"/>
                <a:gd name="connsiteX4" fmla="*/ 0 w 1300672"/>
                <a:gd name="connsiteY4" fmla="*/ 650222 h 130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0672" h="1300443">
                  <a:moveTo>
                    <a:pt x="0" y="650222"/>
                  </a:moveTo>
                  <a:cubicBezTo>
                    <a:pt x="0" y="291114"/>
                    <a:pt x="291165" y="0"/>
                    <a:pt x="650336" y="0"/>
                  </a:cubicBezTo>
                  <a:cubicBezTo>
                    <a:pt x="1009507" y="0"/>
                    <a:pt x="1300672" y="291114"/>
                    <a:pt x="1300672" y="650222"/>
                  </a:cubicBezTo>
                  <a:cubicBezTo>
                    <a:pt x="1300672" y="1009330"/>
                    <a:pt x="1009507" y="1300444"/>
                    <a:pt x="650336" y="1300444"/>
                  </a:cubicBezTo>
                  <a:cubicBezTo>
                    <a:pt x="291165" y="1300444"/>
                    <a:pt x="0" y="1009330"/>
                    <a:pt x="0" y="650222"/>
                  </a:cubicBezTo>
                  <a:close/>
                </a:path>
              </a:pathLst>
            </a:custGeom>
            <a:ln>
              <a:solidFill>
                <a:srgbClr val="00A3D5"/>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2321" tIns="202322" rIns="202320" bIns="202323" numCol="1" spcCol="1270" anchor="ctr" anchorCtr="0">
              <a:noAutofit/>
            </a:bodyPr>
            <a:lstStyle/>
            <a:p>
              <a:pPr marL="0" marR="0" lvl="0" indent="0" algn="ctr" defTabSz="577850" rtl="0" eaLnBrk="1" fontAlgn="base" latinLnBrk="0" hangingPunct="1">
                <a:lnSpc>
                  <a:spcPct val="90000"/>
                </a:lnSpc>
                <a:spcBef>
                  <a:spcPct val="0"/>
                </a:spcBef>
                <a:spcAft>
                  <a:spcPct val="35000"/>
                </a:spcAft>
                <a:buClrTx/>
                <a:buSzTx/>
                <a:buFontTx/>
                <a:buNone/>
                <a:tabLst/>
                <a:defRPr/>
              </a:pPr>
              <a:r>
                <a:rPr kumimoji="0" lang="en-GB" sz="2000" b="1"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Execution</a:t>
              </a:r>
            </a:p>
          </p:txBody>
        </p:sp>
        <p:sp>
          <p:nvSpPr>
            <p:cNvPr id="14" name="Freeform: Shape 13">
              <a:extLst>
                <a:ext uri="{FF2B5EF4-FFF2-40B4-BE49-F238E27FC236}">
                  <a16:creationId xmlns:a16="http://schemas.microsoft.com/office/drawing/2014/main" id="{1FFD2B52-6FCE-4786-9E83-6BE5EABC7D99}"/>
                </a:ext>
              </a:extLst>
            </p:cNvPr>
            <p:cNvSpPr/>
            <p:nvPr/>
          </p:nvSpPr>
          <p:spPr>
            <a:xfrm>
              <a:off x="1906427" y="2778900"/>
              <a:ext cx="1300672" cy="1300443"/>
            </a:xfrm>
            <a:custGeom>
              <a:avLst/>
              <a:gdLst>
                <a:gd name="connsiteX0" fmla="*/ 0 w 1300672"/>
                <a:gd name="connsiteY0" fmla="*/ 650222 h 1300443"/>
                <a:gd name="connsiteX1" fmla="*/ 650336 w 1300672"/>
                <a:gd name="connsiteY1" fmla="*/ 0 h 1300443"/>
                <a:gd name="connsiteX2" fmla="*/ 1300672 w 1300672"/>
                <a:gd name="connsiteY2" fmla="*/ 650222 h 1300443"/>
                <a:gd name="connsiteX3" fmla="*/ 650336 w 1300672"/>
                <a:gd name="connsiteY3" fmla="*/ 1300444 h 1300443"/>
                <a:gd name="connsiteX4" fmla="*/ 0 w 1300672"/>
                <a:gd name="connsiteY4" fmla="*/ 650222 h 1300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0672" h="1300443">
                  <a:moveTo>
                    <a:pt x="0" y="650222"/>
                  </a:moveTo>
                  <a:cubicBezTo>
                    <a:pt x="0" y="291114"/>
                    <a:pt x="291165" y="0"/>
                    <a:pt x="650336" y="0"/>
                  </a:cubicBezTo>
                  <a:cubicBezTo>
                    <a:pt x="1009507" y="0"/>
                    <a:pt x="1300672" y="291114"/>
                    <a:pt x="1300672" y="650222"/>
                  </a:cubicBezTo>
                  <a:cubicBezTo>
                    <a:pt x="1300672" y="1009330"/>
                    <a:pt x="1009507" y="1300444"/>
                    <a:pt x="650336" y="1300444"/>
                  </a:cubicBezTo>
                  <a:cubicBezTo>
                    <a:pt x="291165" y="1300444"/>
                    <a:pt x="0" y="1009330"/>
                    <a:pt x="0" y="650222"/>
                  </a:cubicBezTo>
                  <a:close/>
                </a:path>
              </a:pathLst>
            </a:custGeom>
            <a:ln>
              <a:solidFill>
                <a:srgbClr val="00A3D5"/>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2321" tIns="202322" rIns="202320" bIns="202323" numCol="1" spcCol="1270" anchor="ctr" anchorCtr="0">
              <a:noAutofit/>
            </a:bodyPr>
            <a:lstStyle/>
            <a:p>
              <a:pPr marL="0" marR="0" lvl="0" indent="0" algn="ctr" defTabSz="577850" rtl="0" eaLnBrk="1" fontAlgn="base" latinLnBrk="0" hangingPunct="1">
                <a:lnSpc>
                  <a:spcPct val="90000"/>
                </a:lnSpc>
                <a:spcBef>
                  <a:spcPct val="0"/>
                </a:spcBef>
                <a:spcAft>
                  <a:spcPct val="35000"/>
                </a:spcAft>
                <a:buClrTx/>
                <a:buSzTx/>
                <a:buFontTx/>
                <a:buNone/>
                <a:tabLst/>
                <a:defRPr/>
              </a:pPr>
              <a:r>
                <a:rPr kumimoji="0" lang="en-GB" sz="2000" b="1"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Origination</a:t>
              </a:r>
            </a:p>
          </p:txBody>
        </p:sp>
      </p:grpSp>
    </p:spTree>
    <p:extLst>
      <p:ext uri="{BB962C8B-B14F-4D97-AF65-F5344CB8AC3E}">
        <p14:creationId xmlns:p14="http://schemas.microsoft.com/office/powerpoint/2010/main" val="3957982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0E823-AA7E-4861-BDD0-02843AF542F3}"/>
              </a:ext>
            </a:extLst>
          </p:cNvPr>
          <p:cNvSpPr>
            <a:spLocks noGrp="1"/>
          </p:cNvSpPr>
          <p:nvPr>
            <p:ph type="ctrTitle"/>
          </p:nvPr>
        </p:nvSpPr>
        <p:spPr/>
        <p:txBody>
          <a:bodyPr/>
          <a:lstStyle/>
          <a:p>
            <a:r>
              <a:rPr lang="en-GB" sz="3600" dirty="0"/>
              <a:t>Welcome</a:t>
            </a:r>
            <a:r>
              <a:rPr lang="en-GB" dirty="0"/>
              <a:t> </a:t>
            </a:r>
          </a:p>
        </p:txBody>
      </p:sp>
      <p:sp>
        <p:nvSpPr>
          <p:cNvPr id="3" name="Subtitle 2">
            <a:extLst>
              <a:ext uri="{FF2B5EF4-FFF2-40B4-BE49-F238E27FC236}">
                <a16:creationId xmlns:a16="http://schemas.microsoft.com/office/drawing/2014/main" id="{3357C06A-E368-4C68-B9AE-1BC53235B739}"/>
              </a:ext>
            </a:extLst>
          </p:cNvPr>
          <p:cNvSpPr>
            <a:spLocks noGrp="1"/>
          </p:cNvSpPr>
          <p:nvPr>
            <p:ph type="subTitle" idx="1"/>
          </p:nvPr>
        </p:nvSpPr>
        <p:spPr/>
        <p:txBody>
          <a:bodyPr/>
          <a:lstStyle/>
          <a:p>
            <a:endParaRPr lang="en-GB" sz="2800" dirty="0">
              <a:solidFill>
                <a:srgbClr val="212952"/>
              </a:solidFill>
            </a:endParaRPr>
          </a:p>
          <a:p>
            <a:r>
              <a:rPr lang="en-GB" sz="2800" dirty="0">
                <a:solidFill>
                  <a:srgbClr val="212952"/>
                </a:solidFill>
              </a:rPr>
              <a:t>Ken Cooper </a:t>
            </a:r>
          </a:p>
          <a:p>
            <a:r>
              <a:rPr lang="en-GB" sz="2800" dirty="0">
                <a:solidFill>
                  <a:srgbClr val="212952"/>
                </a:solidFill>
              </a:rPr>
              <a:t>Managing Director</a:t>
            </a:r>
          </a:p>
          <a:p>
            <a:r>
              <a:rPr lang="en-GB" sz="2800" dirty="0">
                <a:solidFill>
                  <a:srgbClr val="212952"/>
                </a:solidFill>
              </a:rPr>
              <a:t>British Business Bank </a:t>
            </a:r>
          </a:p>
        </p:txBody>
      </p:sp>
    </p:spTree>
    <p:extLst>
      <p:ext uri="{BB962C8B-B14F-4D97-AF65-F5344CB8AC3E}">
        <p14:creationId xmlns:p14="http://schemas.microsoft.com/office/powerpoint/2010/main" val="100982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7C654-3E82-4E59-8BE7-D5B6D2B09DD3}"/>
              </a:ext>
            </a:extLst>
          </p:cNvPr>
          <p:cNvSpPr>
            <a:spLocks noGrp="1"/>
          </p:cNvSpPr>
          <p:nvPr>
            <p:ph type="title"/>
          </p:nvPr>
        </p:nvSpPr>
        <p:spPr/>
        <p:txBody>
          <a:bodyPr/>
          <a:lstStyle/>
          <a:p>
            <a:r>
              <a:rPr lang="en-GB" dirty="0"/>
              <a:t>The FSE Group</a:t>
            </a:r>
          </a:p>
        </p:txBody>
      </p:sp>
      <p:graphicFrame>
        <p:nvGraphicFramePr>
          <p:cNvPr id="5" name="Diagram 4">
            <a:extLst>
              <a:ext uri="{FF2B5EF4-FFF2-40B4-BE49-F238E27FC236}">
                <a16:creationId xmlns:a16="http://schemas.microsoft.com/office/drawing/2014/main" id="{740EEFF2-E58E-4A8B-B230-2B733CB3C185}"/>
              </a:ext>
            </a:extLst>
          </p:cNvPr>
          <p:cNvGraphicFramePr/>
          <p:nvPr>
            <p:extLst/>
          </p:nvPr>
        </p:nvGraphicFramePr>
        <p:xfrm>
          <a:off x="698568" y="1628800"/>
          <a:ext cx="8646920"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Rounded Corners 7">
            <a:extLst>
              <a:ext uri="{FF2B5EF4-FFF2-40B4-BE49-F238E27FC236}">
                <a16:creationId xmlns:a16="http://schemas.microsoft.com/office/drawing/2014/main" id="{D12B8183-F628-4366-A446-9B021E22ED00}"/>
              </a:ext>
            </a:extLst>
          </p:cNvPr>
          <p:cNvSpPr/>
          <p:nvPr/>
        </p:nvSpPr>
        <p:spPr>
          <a:xfrm>
            <a:off x="691424" y="4437112"/>
            <a:ext cx="2821416" cy="1296144"/>
          </a:xfrm>
          <a:prstGeom prst="roundRect">
            <a:avLst>
              <a:gd name="adj" fmla="val 10000"/>
            </a:avLst>
          </a:prstGeom>
          <a:solidFill>
            <a:srgbClr val="00A3D5"/>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E334F995-1C93-4335-8B96-2B7D21CBDA3C}"/>
              </a:ext>
            </a:extLst>
          </p:cNvPr>
          <p:cNvSpPr txBox="1"/>
          <p:nvPr/>
        </p:nvSpPr>
        <p:spPr>
          <a:xfrm>
            <a:off x="776536" y="4475075"/>
            <a:ext cx="2664296" cy="1220218"/>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marL="0" marR="0" lvl="0" indent="0" algn="ctr" defTabSz="666750" rtl="0" eaLnBrk="1" fontAlgn="base" latinLnBrk="0" hangingPunct="1">
              <a:lnSpc>
                <a:spcPct val="90000"/>
              </a:lnSpc>
              <a:spcBef>
                <a:spcPct val="0"/>
              </a:spcBef>
              <a:spcAft>
                <a:spcPct val="3500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Tw Cen MT"/>
                <a:ea typeface="+mn-ea"/>
                <a:cs typeface="+mn-cs"/>
              </a:rPr>
              <a:t>STRONG GOVERNANCE</a:t>
            </a:r>
          </a:p>
          <a:p>
            <a:pPr marL="0" marR="0" lvl="0" indent="0" algn="ctr" defTabSz="666750" rtl="0" eaLnBrk="1" fontAlgn="base"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mn-cs"/>
              </a:rPr>
              <a:t>FCA authorised; established corporate governance and fund investment processes</a:t>
            </a:r>
          </a:p>
        </p:txBody>
      </p:sp>
      <p:sp>
        <p:nvSpPr>
          <p:cNvPr id="10" name="TextBox 9">
            <a:extLst>
              <a:ext uri="{FF2B5EF4-FFF2-40B4-BE49-F238E27FC236}">
                <a16:creationId xmlns:a16="http://schemas.microsoft.com/office/drawing/2014/main" id="{5DA8D1B3-502E-4023-9EEE-6AE38C5A2A6D}"/>
              </a:ext>
            </a:extLst>
          </p:cNvPr>
          <p:cNvSpPr txBox="1"/>
          <p:nvPr/>
        </p:nvSpPr>
        <p:spPr>
          <a:xfrm>
            <a:off x="6537176" y="1942965"/>
            <a:ext cx="2448272" cy="2062103"/>
          </a:xfrm>
          <a:prstGeom prst="rect">
            <a:avLst/>
          </a:prstGeom>
          <a:noFill/>
        </p:spPr>
        <p:txBody>
          <a:bodyPr wrap="square" rtlCol="0">
            <a:spAutoFit/>
          </a:bodyPr>
          <a:lstStyle/>
          <a:p>
            <a:pPr marL="0" marR="0" lvl="0" indent="0" algn="ctr" defTabSz="914400" rtl="0" eaLnBrk="1" fontAlgn="base" latinLnBrk="0" hangingPunct="1">
              <a:lnSpc>
                <a:spcPct val="100000"/>
              </a:lnSpc>
              <a:spcBef>
                <a:spcPts val="600"/>
              </a:spcBef>
              <a:spcAft>
                <a:spcPts val="60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Tw Cen MT"/>
                <a:ea typeface="+mn-ea"/>
                <a:cs typeface="+mn-cs"/>
              </a:rPr>
              <a:t>EXPERIENCED TEAM</a:t>
            </a:r>
          </a:p>
          <a:p>
            <a:pPr marL="0" marR="0" lvl="0" indent="0" algn="ctr" defTabSz="914400" rtl="0" eaLnBrk="1" fontAlgn="base" latinLnBrk="0" hangingPunct="1">
              <a:lnSpc>
                <a:spcPct val="100000"/>
              </a:lnSpc>
              <a:spcBef>
                <a:spcPts val="600"/>
              </a:spcBef>
              <a:spcAft>
                <a:spcPts val="6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mn-cs"/>
              </a:rPr>
              <a:t>30+ professionals in multiple locations </a:t>
            </a:r>
          </a:p>
          <a:p>
            <a:pPr marL="0" marR="0" lvl="0" indent="0" algn="ctr" defTabSz="914400" rtl="0" eaLnBrk="1" fontAlgn="base" latinLnBrk="0" hangingPunct="1">
              <a:lnSpc>
                <a:spcPct val="100000"/>
              </a:lnSpc>
              <a:spcBef>
                <a:spcPts val="600"/>
              </a:spcBef>
              <a:spcAft>
                <a:spcPts val="6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mn-cs"/>
              </a:rPr>
              <a:t>Average 22+ years experience</a:t>
            </a:r>
          </a:p>
          <a:p>
            <a:pPr marL="0" marR="0" lvl="0" indent="0" algn="ctr" defTabSz="914400" rtl="0" eaLnBrk="1" fontAlgn="base" latinLnBrk="0" hangingPunct="1">
              <a:lnSpc>
                <a:spcPct val="100000"/>
              </a:lnSpc>
              <a:spcBef>
                <a:spcPts val="600"/>
              </a:spcBef>
              <a:spcAft>
                <a:spcPts val="6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mn-cs"/>
              </a:rPr>
              <a:t>Stable: low staff turnover</a:t>
            </a:r>
          </a:p>
        </p:txBody>
      </p:sp>
    </p:spTree>
    <p:extLst>
      <p:ext uri="{BB962C8B-B14F-4D97-AF65-F5344CB8AC3E}">
        <p14:creationId xmlns:p14="http://schemas.microsoft.com/office/powerpoint/2010/main" val="3922026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7C654-3E82-4E59-8BE7-D5B6D2B09DD3}"/>
              </a:ext>
            </a:extLst>
          </p:cNvPr>
          <p:cNvSpPr>
            <a:spLocks noGrp="1"/>
          </p:cNvSpPr>
          <p:nvPr>
            <p:ph type="title"/>
          </p:nvPr>
        </p:nvSpPr>
        <p:spPr/>
        <p:txBody>
          <a:bodyPr/>
          <a:lstStyle/>
          <a:p>
            <a:r>
              <a:rPr lang="en-GB" dirty="0"/>
              <a:t>SWIG Finance</a:t>
            </a:r>
          </a:p>
        </p:txBody>
      </p:sp>
      <p:sp>
        <p:nvSpPr>
          <p:cNvPr id="12" name="Freeform: Shape 11">
            <a:extLst>
              <a:ext uri="{FF2B5EF4-FFF2-40B4-BE49-F238E27FC236}">
                <a16:creationId xmlns:a16="http://schemas.microsoft.com/office/drawing/2014/main" id="{292BE2F9-89BB-4E7E-A384-4CBD6381A4F8}"/>
              </a:ext>
            </a:extLst>
          </p:cNvPr>
          <p:cNvSpPr/>
          <p:nvPr/>
        </p:nvSpPr>
        <p:spPr>
          <a:xfrm>
            <a:off x="3728864" y="3038496"/>
            <a:ext cx="5513434" cy="1182592"/>
          </a:xfrm>
          <a:custGeom>
            <a:avLst/>
            <a:gdLst>
              <a:gd name="connsiteX0" fmla="*/ 0 w 5314436"/>
              <a:gd name="connsiteY0" fmla="*/ 118259 h 1182592"/>
              <a:gd name="connsiteX1" fmla="*/ 118259 w 5314436"/>
              <a:gd name="connsiteY1" fmla="*/ 0 h 1182592"/>
              <a:gd name="connsiteX2" fmla="*/ 5196177 w 5314436"/>
              <a:gd name="connsiteY2" fmla="*/ 0 h 1182592"/>
              <a:gd name="connsiteX3" fmla="*/ 5314436 w 5314436"/>
              <a:gd name="connsiteY3" fmla="*/ 118259 h 1182592"/>
              <a:gd name="connsiteX4" fmla="*/ 5314436 w 5314436"/>
              <a:gd name="connsiteY4" fmla="*/ 1064333 h 1182592"/>
              <a:gd name="connsiteX5" fmla="*/ 5196177 w 5314436"/>
              <a:gd name="connsiteY5" fmla="*/ 1182592 h 1182592"/>
              <a:gd name="connsiteX6" fmla="*/ 118259 w 5314436"/>
              <a:gd name="connsiteY6" fmla="*/ 1182592 h 1182592"/>
              <a:gd name="connsiteX7" fmla="*/ 0 w 5314436"/>
              <a:gd name="connsiteY7" fmla="*/ 1064333 h 1182592"/>
              <a:gd name="connsiteX8" fmla="*/ 0 w 5314436"/>
              <a:gd name="connsiteY8" fmla="*/ 118259 h 11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4436" h="1182592">
                <a:moveTo>
                  <a:pt x="0" y="118259"/>
                </a:moveTo>
                <a:cubicBezTo>
                  <a:pt x="0" y="52946"/>
                  <a:pt x="52946" y="0"/>
                  <a:pt x="118259" y="0"/>
                </a:cubicBezTo>
                <a:lnTo>
                  <a:pt x="5196177" y="0"/>
                </a:lnTo>
                <a:cubicBezTo>
                  <a:pt x="5261490" y="0"/>
                  <a:pt x="5314436" y="52946"/>
                  <a:pt x="5314436" y="118259"/>
                </a:cubicBezTo>
                <a:lnTo>
                  <a:pt x="5314436" y="1064333"/>
                </a:lnTo>
                <a:cubicBezTo>
                  <a:pt x="5314436" y="1129646"/>
                  <a:pt x="5261490" y="1182592"/>
                  <a:pt x="5196177" y="1182592"/>
                </a:cubicBezTo>
                <a:lnTo>
                  <a:pt x="118259" y="1182592"/>
                </a:lnTo>
                <a:cubicBezTo>
                  <a:pt x="52946" y="1182592"/>
                  <a:pt x="0" y="1129646"/>
                  <a:pt x="0" y="1064333"/>
                </a:cubicBezTo>
                <a:lnTo>
                  <a:pt x="0" y="118259"/>
                </a:lnTo>
                <a:close/>
              </a:path>
            </a:pathLst>
          </a:custGeom>
          <a:solidFill>
            <a:srgbClr val="BDBCB7"/>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03217" tIns="103217" rIns="103217" bIns="103217"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prstClr val="white"/>
                </a:solidFill>
                <a:effectLst/>
                <a:uLnTx/>
                <a:uFillTx/>
                <a:latin typeface="Tw Cen MT"/>
                <a:ea typeface="+mn-ea"/>
                <a:cs typeface="+mn-cs"/>
              </a:rPr>
              <a:t>LOCAL</a:t>
            </a:r>
            <a:endParaRPr kumimoji="0" lang="en-GB" altLang="en-US" sz="1600" b="1" i="0" u="none" strike="noStrike" kern="1200" cap="none" spc="0" normalizeH="0" baseline="0" noProof="0" dirty="0">
              <a:ln>
                <a:noFill/>
              </a:ln>
              <a:solidFill>
                <a:prstClr val="white"/>
              </a:solidFill>
              <a:effectLst/>
              <a:uLnTx/>
              <a:uFillTx/>
              <a:latin typeface="Tw Cen MT"/>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prstClr val="white"/>
                </a:solidFill>
                <a:effectLst/>
                <a:uLnTx/>
                <a:uFillTx/>
                <a:latin typeface="Tw Cen MT"/>
                <a:ea typeface="+mn-ea"/>
                <a:cs typeface="+mn-cs"/>
              </a:rPr>
              <a:t>Truro based; local knowledge and networks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Trustees include: Cornwall Council, Cornwall Chamber </a:t>
            </a:r>
            <a:b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b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of Commerce, Barclays and Lloyds </a:t>
            </a:r>
            <a:endParaRPr kumimoji="0" lang="en-GB" sz="16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endParaRPr>
          </a:p>
        </p:txBody>
      </p:sp>
      <p:sp>
        <p:nvSpPr>
          <p:cNvPr id="11" name="Freeform: Shape 10">
            <a:extLst>
              <a:ext uri="{FF2B5EF4-FFF2-40B4-BE49-F238E27FC236}">
                <a16:creationId xmlns:a16="http://schemas.microsoft.com/office/drawing/2014/main" id="{42A58700-EACB-409F-9769-44D53DD56345}"/>
              </a:ext>
            </a:extLst>
          </p:cNvPr>
          <p:cNvSpPr/>
          <p:nvPr/>
        </p:nvSpPr>
        <p:spPr>
          <a:xfrm>
            <a:off x="675262" y="4293101"/>
            <a:ext cx="4261651" cy="1440156"/>
          </a:xfrm>
          <a:custGeom>
            <a:avLst/>
            <a:gdLst>
              <a:gd name="connsiteX0" fmla="*/ 0 w 5263279"/>
              <a:gd name="connsiteY0" fmla="*/ 118259 h 1182592"/>
              <a:gd name="connsiteX1" fmla="*/ 118259 w 5263279"/>
              <a:gd name="connsiteY1" fmla="*/ 0 h 1182592"/>
              <a:gd name="connsiteX2" fmla="*/ 5145020 w 5263279"/>
              <a:gd name="connsiteY2" fmla="*/ 0 h 1182592"/>
              <a:gd name="connsiteX3" fmla="*/ 5263279 w 5263279"/>
              <a:gd name="connsiteY3" fmla="*/ 118259 h 1182592"/>
              <a:gd name="connsiteX4" fmla="*/ 5263279 w 5263279"/>
              <a:gd name="connsiteY4" fmla="*/ 1064333 h 1182592"/>
              <a:gd name="connsiteX5" fmla="*/ 5145020 w 5263279"/>
              <a:gd name="connsiteY5" fmla="*/ 1182592 h 1182592"/>
              <a:gd name="connsiteX6" fmla="*/ 118259 w 5263279"/>
              <a:gd name="connsiteY6" fmla="*/ 1182592 h 1182592"/>
              <a:gd name="connsiteX7" fmla="*/ 0 w 5263279"/>
              <a:gd name="connsiteY7" fmla="*/ 1064333 h 1182592"/>
              <a:gd name="connsiteX8" fmla="*/ 0 w 5263279"/>
              <a:gd name="connsiteY8" fmla="*/ 118259 h 11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63279" h="1182592">
                <a:moveTo>
                  <a:pt x="0" y="118259"/>
                </a:moveTo>
                <a:cubicBezTo>
                  <a:pt x="0" y="52946"/>
                  <a:pt x="52946" y="0"/>
                  <a:pt x="118259" y="0"/>
                </a:cubicBezTo>
                <a:lnTo>
                  <a:pt x="5145020" y="0"/>
                </a:lnTo>
                <a:cubicBezTo>
                  <a:pt x="5210333" y="0"/>
                  <a:pt x="5263279" y="52946"/>
                  <a:pt x="5263279" y="118259"/>
                </a:cubicBezTo>
                <a:lnTo>
                  <a:pt x="5263279" y="1064333"/>
                </a:lnTo>
                <a:cubicBezTo>
                  <a:pt x="5263279" y="1129646"/>
                  <a:pt x="5210333" y="1182592"/>
                  <a:pt x="5145020" y="1182592"/>
                </a:cubicBezTo>
                <a:lnTo>
                  <a:pt x="118259" y="1182592"/>
                </a:lnTo>
                <a:cubicBezTo>
                  <a:pt x="52946" y="1182592"/>
                  <a:pt x="0" y="1129646"/>
                  <a:pt x="0" y="1064333"/>
                </a:cubicBezTo>
                <a:lnTo>
                  <a:pt x="0" y="118259"/>
                </a:lnTo>
                <a:close/>
              </a:path>
            </a:pathLst>
          </a:custGeom>
          <a:solidFill>
            <a:srgbClr val="929292"/>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03217" tIns="103217" rIns="103217" bIns="103217" numCol="1" spcCol="1270" anchor="ctr" anchorCtr="0">
            <a:noAutofit/>
          </a:bodyPr>
          <a:lstStyle/>
          <a:p>
            <a:pPr marL="0" marR="0" lvl="0" indent="0" algn="ctr" defTabSz="800100" rtl="0" eaLnBrk="1" fontAlgn="base" latinLnBrk="0" hangingPunct="1">
              <a:lnSpc>
                <a:spcPct val="90000"/>
              </a:lnSpc>
              <a:spcBef>
                <a:spcPct val="0"/>
              </a:spcBef>
              <a:spcAft>
                <a:spcPct val="3500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SOCIAL / ECONOMIC PURPOSE</a:t>
            </a:r>
          </a:p>
          <a:p>
            <a:pPr marL="0" marR="0" lvl="0" indent="0" algn="ctr" defTabSz="800100" rtl="0" eaLnBrk="1" fontAlgn="base"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Last 5 yrs: £18m invested in 1,648 local SMEs</a:t>
            </a:r>
          </a:p>
          <a:p>
            <a:pPr marL="0" marR="0" lvl="0" indent="0" algn="ctr" defTabSz="800100" rtl="0" eaLnBrk="1" fontAlgn="base"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Helped create or safeguard 2,100 jobs</a:t>
            </a:r>
          </a:p>
          <a:p>
            <a:pPr marL="0" marR="0" lvl="0" indent="0" algn="ctr" defTabSz="800100" rtl="0" eaLnBrk="1" fontAlgn="base"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Added £50m to the region’s economy</a:t>
            </a:r>
          </a:p>
        </p:txBody>
      </p:sp>
      <p:sp>
        <p:nvSpPr>
          <p:cNvPr id="13" name="Freeform: Shape 12">
            <a:extLst>
              <a:ext uri="{FF2B5EF4-FFF2-40B4-BE49-F238E27FC236}">
                <a16:creationId xmlns:a16="http://schemas.microsoft.com/office/drawing/2014/main" id="{E8179226-22D1-4156-99CD-C824E9540734}"/>
              </a:ext>
            </a:extLst>
          </p:cNvPr>
          <p:cNvSpPr/>
          <p:nvPr/>
        </p:nvSpPr>
        <p:spPr>
          <a:xfrm>
            <a:off x="5061781" y="4311715"/>
            <a:ext cx="4180517" cy="1421542"/>
          </a:xfrm>
          <a:custGeom>
            <a:avLst/>
            <a:gdLst>
              <a:gd name="connsiteX0" fmla="*/ 0 w 2602564"/>
              <a:gd name="connsiteY0" fmla="*/ 118259 h 1182592"/>
              <a:gd name="connsiteX1" fmla="*/ 118259 w 2602564"/>
              <a:gd name="connsiteY1" fmla="*/ 0 h 1182592"/>
              <a:gd name="connsiteX2" fmla="*/ 2484305 w 2602564"/>
              <a:gd name="connsiteY2" fmla="*/ 0 h 1182592"/>
              <a:gd name="connsiteX3" fmla="*/ 2602564 w 2602564"/>
              <a:gd name="connsiteY3" fmla="*/ 118259 h 1182592"/>
              <a:gd name="connsiteX4" fmla="*/ 2602564 w 2602564"/>
              <a:gd name="connsiteY4" fmla="*/ 1064333 h 1182592"/>
              <a:gd name="connsiteX5" fmla="*/ 2484305 w 2602564"/>
              <a:gd name="connsiteY5" fmla="*/ 1182592 h 1182592"/>
              <a:gd name="connsiteX6" fmla="*/ 118259 w 2602564"/>
              <a:gd name="connsiteY6" fmla="*/ 1182592 h 1182592"/>
              <a:gd name="connsiteX7" fmla="*/ 0 w 2602564"/>
              <a:gd name="connsiteY7" fmla="*/ 1064333 h 1182592"/>
              <a:gd name="connsiteX8" fmla="*/ 0 w 2602564"/>
              <a:gd name="connsiteY8" fmla="*/ 118259 h 11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2564" h="1182592">
                <a:moveTo>
                  <a:pt x="0" y="118259"/>
                </a:moveTo>
                <a:cubicBezTo>
                  <a:pt x="0" y="52946"/>
                  <a:pt x="52946" y="0"/>
                  <a:pt x="118259" y="0"/>
                </a:cubicBezTo>
                <a:lnTo>
                  <a:pt x="2484305" y="0"/>
                </a:lnTo>
                <a:cubicBezTo>
                  <a:pt x="2549618" y="0"/>
                  <a:pt x="2602564" y="52946"/>
                  <a:pt x="2602564" y="118259"/>
                </a:cubicBezTo>
                <a:lnTo>
                  <a:pt x="2602564" y="1064333"/>
                </a:lnTo>
                <a:cubicBezTo>
                  <a:pt x="2602564" y="1129646"/>
                  <a:pt x="2549618" y="1182592"/>
                  <a:pt x="2484305" y="1182592"/>
                </a:cubicBezTo>
                <a:lnTo>
                  <a:pt x="118259" y="1182592"/>
                </a:lnTo>
                <a:cubicBezTo>
                  <a:pt x="52946" y="1182592"/>
                  <a:pt x="0" y="1129646"/>
                  <a:pt x="0" y="1064333"/>
                </a:cubicBezTo>
                <a:lnTo>
                  <a:pt x="0" y="118259"/>
                </a:lnTo>
                <a:close/>
              </a:path>
            </a:pathLst>
          </a:custGeom>
          <a:solidFill>
            <a:srgbClr val="00A3D5"/>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45127" tIns="145127" rIns="145127" bIns="145127" numCol="1" spcCol="1270" anchor="ctr" anchorCtr="0">
            <a:noAutofit/>
          </a:bodyPr>
          <a:lstStyle/>
          <a:p>
            <a:pPr marL="0" marR="0" lvl="0" indent="0" algn="ctr" defTabSz="914400" rtl="0" eaLnBrk="1" fontAlgn="base" latinLnBrk="0" hangingPunct="1">
              <a:lnSpc>
                <a:spcPct val="100000"/>
              </a:lnSpc>
              <a:spcBef>
                <a:spcPct val="0"/>
              </a:spcBef>
              <a:spcAft>
                <a:spcPts val="300"/>
              </a:spcAft>
              <a:buClrTx/>
              <a:buSzTx/>
              <a:buFontTx/>
              <a:buNone/>
              <a:tabLst/>
              <a:defRPr/>
            </a:pPr>
            <a:endParaRPr kumimoji="0" lang="en-GB" altLang="en-US" sz="1500" b="0" i="0" u="none" strike="noStrike" kern="1200" cap="none" spc="0" normalizeH="0" baseline="0" noProof="0" dirty="0">
              <a:ln>
                <a:noFill/>
              </a:ln>
              <a:solidFill>
                <a:srgbClr val="002060"/>
              </a:solidFill>
              <a:effectLst/>
              <a:uLnTx/>
              <a:uFillTx/>
              <a:latin typeface="Tw Cen MT"/>
              <a:ea typeface="+mn-ea"/>
              <a:cs typeface="+mn-cs"/>
            </a:endParaRPr>
          </a:p>
          <a:p>
            <a:pPr marL="0" marR="0" lvl="0" indent="0" algn="ctr" defTabSz="914400" rtl="0" eaLnBrk="1" fontAlgn="base" latinLnBrk="0" hangingPunct="1">
              <a:lnSpc>
                <a:spcPct val="100000"/>
              </a:lnSpc>
              <a:spcBef>
                <a:spcPct val="0"/>
              </a:spcBef>
              <a:spcAft>
                <a:spcPts val="30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RESPONSIBLE / TRUSTED</a:t>
            </a:r>
          </a:p>
          <a:p>
            <a:pPr marL="0" marR="0" lvl="0" indent="0" algn="ctr" defTabSz="914400" rtl="0" eaLnBrk="1" fontAlgn="base" latinLnBrk="0" hangingPunct="1">
              <a:lnSpc>
                <a:spcPct val="100000"/>
              </a:lnSpc>
              <a:spcBef>
                <a:spcPct val="0"/>
              </a:spcBef>
              <a:spcAft>
                <a:spcPts val="300"/>
              </a:spcAft>
              <a:buClrTx/>
              <a:buSzTx/>
              <a:buFontTx/>
              <a:buNone/>
              <a:tabLst/>
              <a:defRPr/>
            </a:pPr>
            <a:r>
              <a:rPr kumimoji="0" lang="en-GB" sz="15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Community Development Finance Institution (CDFI)</a:t>
            </a:r>
          </a:p>
          <a:p>
            <a:pPr marL="0" marR="0" lvl="0" indent="0" algn="ctr" defTabSz="914400" rtl="0" eaLnBrk="1" fontAlgn="base" latinLnBrk="0" hangingPunct="1">
              <a:lnSpc>
                <a:spcPct val="100000"/>
              </a:lnSpc>
              <a:spcBef>
                <a:spcPct val="0"/>
              </a:spcBef>
              <a:spcAft>
                <a:spcPts val="3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Member of Responsible Finance</a:t>
            </a:r>
          </a:p>
          <a:p>
            <a:pPr marL="0" marR="0" lvl="0" indent="0" algn="ctr" defTabSz="914400" rtl="0" eaLnBrk="1" fontAlgn="base" latinLnBrk="0" hangingPunct="1">
              <a:lnSpc>
                <a:spcPct val="100000"/>
              </a:lnSpc>
              <a:spcBef>
                <a:spcPct val="0"/>
              </a:spcBef>
              <a:spcAft>
                <a:spcPts val="3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FCA regulated</a:t>
            </a:r>
            <a:endParaRPr kumimoji="0" lang="en-GB" altLang="en-US" sz="1600" b="0" i="0" u="none" strike="noStrike" kern="1200" cap="none" spc="0" normalizeH="0" baseline="0" noProof="0" dirty="0">
              <a:ln>
                <a:noFill/>
              </a:ln>
              <a:solidFill>
                <a:prstClr val="white"/>
              </a:solidFill>
              <a:effectLst/>
              <a:uLnTx/>
              <a:uFillTx/>
              <a:latin typeface="Tw Cen MT"/>
              <a:ea typeface="+mn-ea"/>
              <a:cs typeface="+mn-cs"/>
            </a:endParaRPr>
          </a:p>
          <a:p>
            <a:pPr marL="0" marR="0" lvl="0" indent="0" algn="l" defTabSz="914400" rtl="0" eaLnBrk="1" fontAlgn="base" latinLnBrk="0" hangingPunct="1">
              <a:lnSpc>
                <a:spcPct val="100000"/>
              </a:lnSpc>
              <a:spcBef>
                <a:spcPct val="0"/>
              </a:spcBef>
              <a:spcAft>
                <a:spcPts val="300"/>
              </a:spcAft>
              <a:buClrTx/>
              <a:buSzTx/>
              <a:buFontTx/>
              <a:buNone/>
              <a:tabLst/>
              <a:defRPr/>
            </a:pPr>
            <a:endParaRPr kumimoji="0" lang="en-GB" altLang="en-US" sz="1400" b="0" i="0" u="none" strike="noStrike" kern="1200" cap="none" spc="0" normalizeH="0" baseline="0" noProof="0" dirty="0">
              <a:ln>
                <a:noFill/>
              </a:ln>
              <a:solidFill>
                <a:srgbClr val="002060"/>
              </a:solidFill>
              <a:effectLst/>
              <a:uLnTx/>
              <a:uFillTx/>
              <a:latin typeface="Arial" panose="020B0604020202020204" pitchFamily="34" charset="0"/>
              <a:ea typeface="+mn-ea"/>
              <a:cs typeface="+mn-cs"/>
            </a:endParaRPr>
          </a:p>
        </p:txBody>
      </p:sp>
      <p:sp>
        <p:nvSpPr>
          <p:cNvPr id="8" name="Rectangle: Rounded Corners 7">
            <a:extLst>
              <a:ext uri="{FF2B5EF4-FFF2-40B4-BE49-F238E27FC236}">
                <a16:creationId xmlns:a16="http://schemas.microsoft.com/office/drawing/2014/main" id="{D12B8183-F628-4366-A446-9B021E22ED00}"/>
              </a:ext>
            </a:extLst>
          </p:cNvPr>
          <p:cNvSpPr/>
          <p:nvPr/>
        </p:nvSpPr>
        <p:spPr>
          <a:xfrm>
            <a:off x="3728868" y="1628258"/>
            <a:ext cx="2862838" cy="1333924"/>
          </a:xfrm>
          <a:prstGeom prst="roundRect">
            <a:avLst>
              <a:gd name="adj" fmla="val 10000"/>
            </a:avLst>
          </a:prstGeom>
          <a:solidFill>
            <a:srgbClr val="00A3D5"/>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E334F995-1C93-4335-8B96-2B7D21CBDA3C}"/>
              </a:ext>
            </a:extLst>
          </p:cNvPr>
          <p:cNvSpPr txBox="1"/>
          <p:nvPr/>
        </p:nvSpPr>
        <p:spPr>
          <a:xfrm>
            <a:off x="3740787" y="1710706"/>
            <a:ext cx="2862838" cy="1255785"/>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marL="0" marR="0" lvl="0" indent="0" algn="ctr" defTabSz="666750" rtl="0" eaLnBrk="1" fontAlgn="base" latinLnBrk="0" hangingPunct="1">
              <a:lnSpc>
                <a:spcPct val="90000"/>
              </a:lnSpc>
              <a:spcBef>
                <a:spcPct val="0"/>
              </a:spcBef>
              <a:spcAft>
                <a:spcPts val="300"/>
              </a:spcAft>
              <a:buClrTx/>
              <a:buSzTx/>
              <a:buFontTx/>
              <a:buNone/>
              <a:tabLst/>
              <a:defRPr/>
            </a:pPr>
            <a:endParaRPr kumimoji="0" lang="en-GB" sz="12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ctr" defTabSz="666750" rtl="0" eaLnBrk="1" fontAlgn="base" latinLnBrk="0" hangingPunct="1">
              <a:lnSpc>
                <a:spcPct val="90000"/>
              </a:lnSpc>
              <a:spcBef>
                <a:spcPct val="0"/>
              </a:spcBef>
              <a:spcAft>
                <a:spcPts val="30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TRACK RECORD</a:t>
            </a:r>
          </a:p>
          <a:p>
            <a:pPr marL="0" marR="0" lvl="0" indent="0" algn="ctr" defTabSz="666750" rtl="0" eaLnBrk="1" fontAlgn="base" latinLnBrk="0" hangingPunct="1">
              <a:lnSpc>
                <a:spcPct val="90000"/>
              </a:lnSpc>
              <a:spcBef>
                <a:spcPct val="0"/>
              </a:spcBef>
              <a:spcAft>
                <a:spcPts val="3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Est. 1989 in Cornwall</a:t>
            </a:r>
          </a:p>
          <a:p>
            <a:pPr marL="0" marR="0" lvl="0" indent="0" algn="ctr" defTabSz="666750" rtl="0" eaLnBrk="1" fontAlgn="base" latinLnBrk="0" hangingPunct="1">
              <a:lnSpc>
                <a:spcPct val="90000"/>
              </a:lnSpc>
              <a:spcBef>
                <a:spcPct val="0"/>
              </a:spcBef>
              <a:spcAft>
                <a:spcPts val="3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ERDF fund manager 20+ yrs</a:t>
            </a:r>
          </a:p>
          <a:p>
            <a:pPr marL="0" marR="0" lvl="0" indent="0" algn="ctr" defTabSz="666750" rtl="0" eaLnBrk="1" fontAlgn="base" latinLnBrk="0" hangingPunct="1">
              <a:lnSpc>
                <a:spcPct val="90000"/>
              </a:lnSpc>
              <a:spcBef>
                <a:spcPct val="0"/>
              </a:spcBef>
              <a:spcAft>
                <a:spcPts val="3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Start Up Loans Delivery Partner since 2012</a:t>
            </a:r>
          </a:p>
          <a:p>
            <a:pPr marL="0" marR="0" lvl="0" indent="0" algn="ctr" defTabSz="666750" rtl="0" eaLnBrk="1" fontAlgn="base" latinLnBrk="0" hangingPunct="1">
              <a:lnSpc>
                <a:spcPct val="90000"/>
              </a:lnSpc>
              <a:spcBef>
                <a:spcPct val="0"/>
              </a:spcBef>
              <a:spcAft>
                <a:spcPts val="300"/>
              </a:spcAft>
              <a:buClrTx/>
              <a:buSzTx/>
              <a:buFontTx/>
              <a:buNone/>
              <a:tabLst/>
              <a:defRPr/>
            </a:pPr>
            <a:endParaRPr kumimoji="0" lang="en-GB" sz="15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14" name="Freeform: Shape 13">
            <a:extLst>
              <a:ext uri="{FF2B5EF4-FFF2-40B4-BE49-F238E27FC236}">
                <a16:creationId xmlns:a16="http://schemas.microsoft.com/office/drawing/2014/main" id="{47D3B270-6B75-4806-A8E3-D2D0560B5C6B}"/>
              </a:ext>
            </a:extLst>
          </p:cNvPr>
          <p:cNvSpPr/>
          <p:nvPr/>
        </p:nvSpPr>
        <p:spPr>
          <a:xfrm>
            <a:off x="6696403" y="1628258"/>
            <a:ext cx="2534335" cy="1333924"/>
          </a:xfrm>
          <a:custGeom>
            <a:avLst/>
            <a:gdLst>
              <a:gd name="connsiteX0" fmla="*/ 0 w 2602564"/>
              <a:gd name="connsiteY0" fmla="*/ 118259 h 1182592"/>
              <a:gd name="connsiteX1" fmla="*/ 118259 w 2602564"/>
              <a:gd name="connsiteY1" fmla="*/ 0 h 1182592"/>
              <a:gd name="connsiteX2" fmla="*/ 2484305 w 2602564"/>
              <a:gd name="connsiteY2" fmla="*/ 0 h 1182592"/>
              <a:gd name="connsiteX3" fmla="*/ 2602564 w 2602564"/>
              <a:gd name="connsiteY3" fmla="*/ 118259 h 1182592"/>
              <a:gd name="connsiteX4" fmla="*/ 2602564 w 2602564"/>
              <a:gd name="connsiteY4" fmla="*/ 1064333 h 1182592"/>
              <a:gd name="connsiteX5" fmla="*/ 2484305 w 2602564"/>
              <a:gd name="connsiteY5" fmla="*/ 1182592 h 1182592"/>
              <a:gd name="connsiteX6" fmla="*/ 118259 w 2602564"/>
              <a:gd name="connsiteY6" fmla="*/ 1182592 h 1182592"/>
              <a:gd name="connsiteX7" fmla="*/ 0 w 2602564"/>
              <a:gd name="connsiteY7" fmla="*/ 1064333 h 1182592"/>
              <a:gd name="connsiteX8" fmla="*/ 0 w 2602564"/>
              <a:gd name="connsiteY8" fmla="*/ 118259 h 11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2564" h="1182592">
                <a:moveTo>
                  <a:pt x="0" y="118259"/>
                </a:moveTo>
                <a:cubicBezTo>
                  <a:pt x="0" y="52946"/>
                  <a:pt x="52946" y="0"/>
                  <a:pt x="118259" y="0"/>
                </a:cubicBezTo>
                <a:lnTo>
                  <a:pt x="2484305" y="0"/>
                </a:lnTo>
                <a:cubicBezTo>
                  <a:pt x="2549618" y="0"/>
                  <a:pt x="2602564" y="52946"/>
                  <a:pt x="2602564" y="118259"/>
                </a:cubicBezTo>
                <a:lnTo>
                  <a:pt x="2602564" y="1064333"/>
                </a:lnTo>
                <a:cubicBezTo>
                  <a:pt x="2602564" y="1129646"/>
                  <a:pt x="2549618" y="1182592"/>
                  <a:pt x="2484305" y="1182592"/>
                </a:cubicBezTo>
                <a:lnTo>
                  <a:pt x="118259" y="1182592"/>
                </a:lnTo>
                <a:cubicBezTo>
                  <a:pt x="52946" y="1182592"/>
                  <a:pt x="0" y="1129646"/>
                  <a:pt x="0" y="1064333"/>
                </a:cubicBezTo>
                <a:lnTo>
                  <a:pt x="0" y="118259"/>
                </a:lnTo>
                <a:close/>
              </a:path>
            </a:pathLst>
          </a:custGeom>
          <a:solidFill>
            <a:srgbClr val="90D8F8"/>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45127" tIns="145127" rIns="145127" bIns="145127" numCol="1" spcCol="1270" anchor="ctr" anchorCtr="0">
            <a:noAutofit/>
          </a:bodyPr>
          <a:lstStyle/>
          <a:p>
            <a:pPr marL="0" marR="0" lvl="0" indent="0" algn="ctr" defTabSz="1289050" rtl="0" eaLnBrk="1" fontAlgn="base" latinLnBrk="0" hangingPunct="1">
              <a:lnSpc>
                <a:spcPct val="90000"/>
              </a:lnSpc>
              <a:spcBef>
                <a:spcPct val="0"/>
              </a:spcBef>
              <a:spcAft>
                <a:spcPct val="35000"/>
              </a:spcAft>
              <a:buClrTx/>
              <a:buSzTx/>
              <a:buFontTx/>
              <a:buNone/>
              <a:tabLst/>
              <a:defRPr/>
            </a:pPr>
            <a:endParaRPr kumimoji="0" lang="en-GB" sz="12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L="0" marR="0" lvl="0" indent="0" algn="ctr" defTabSz="1289050" rtl="0" eaLnBrk="1" fontAlgn="base" latinLnBrk="0" hangingPunct="1">
              <a:lnSpc>
                <a:spcPct val="90000"/>
              </a:lnSpc>
              <a:spcBef>
                <a:spcPct val="0"/>
              </a:spcBef>
              <a:spcAft>
                <a:spcPct val="35000"/>
              </a:spcAft>
              <a:buClrTx/>
              <a:buSzTx/>
              <a:buFontTx/>
              <a:buNone/>
              <a:tabLst/>
              <a:defRPr/>
            </a:pPr>
            <a:endParaRPr kumimoji="0" lang="en-GB" sz="16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endParaRPr>
          </a:p>
          <a:p>
            <a:pPr marL="0" marR="0" lvl="0" indent="0" algn="ctr" defTabSz="1289050" rtl="0" eaLnBrk="1" fontAlgn="base" latinLnBrk="0" hangingPunct="1">
              <a:lnSpc>
                <a:spcPct val="90000"/>
              </a:lnSpc>
              <a:spcBef>
                <a:spcPct val="0"/>
              </a:spcBef>
              <a:spcAft>
                <a:spcPct val="3500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SPECIALISTS</a:t>
            </a:r>
            <a:endParaRPr kumimoji="0" lang="en-GB" sz="1600" b="1" i="0" u="none" strike="noStrike" kern="1200" cap="none" spc="0" normalizeH="0" baseline="0" noProof="0" dirty="0">
              <a:ln>
                <a:noFill/>
              </a:ln>
              <a:solidFill>
                <a:prstClr val="white"/>
              </a:solidFill>
              <a:effectLst/>
              <a:uLnTx/>
              <a:uFillTx/>
              <a:latin typeface="Tw Cen MT"/>
              <a:ea typeface="+mn-ea"/>
              <a:cs typeface="Arial" panose="020B0604020202020204" pitchFamily="34" charset="0"/>
            </a:endParaRPr>
          </a:p>
          <a:p>
            <a:pPr marL="0" marR="0" lvl="0" indent="0" algn="ctr" defTabSz="1289050" rtl="0" eaLnBrk="1" fontAlgn="base" latinLnBrk="0" hangingPunct="1">
              <a:lnSpc>
                <a:spcPct val="90000"/>
              </a:lnSpc>
              <a:spcBef>
                <a:spcPct val="0"/>
              </a:spcBef>
              <a:spcAft>
                <a:spcPct val="3500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Tw Cen MT"/>
                <a:ea typeface="+mn-ea"/>
                <a:cs typeface="Arial" panose="020B0604020202020204" pitchFamily="34" charset="0"/>
              </a:rPr>
              <a:t>In working with SMEs that find it hard to access sufficient bank finance</a:t>
            </a:r>
          </a:p>
          <a:p>
            <a:pPr marL="0" marR="0" lvl="0" indent="0" algn="ctr" defTabSz="1289050" rtl="0" eaLnBrk="1" fontAlgn="base" latinLnBrk="0" hangingPunct="1">
              <a:lnSpc>
                <a:spcPct val="90000"/>
              </a:lnSpc>
              <a:spcBef>
                <a:spcPct val="0"/>
              </a:spcBef>
              <a:spcAft>
                <a:spcPct val="35000"/>
              </a:spcAft>
              <a:buClrTx/>
              <a:buSzTx/>
              <a:buFontTx/>
              <a:buNone/>
              <a:tabLst/>
              <a:defRPr/>
            </a:pPr>
            <a:endParaRPr kumimoji="0" lang="en-GB" sz="2900" b="1" i="0" u="none" strike="noStrike" kern="1200" cap="none" spc="0" normalizeH="0" baseline="0" noProof="0" dirty="0">
              <a:ln>
                <a:noFill/>
              </a:ln>
              <a:solidFill>
                <a:prstClr val="white"/>
              </a:solidFill>
              <a:effectLst/>
              <a:uLnTx/>
              <a:uFillTx/>
              <a:latin typeface="Tw Cen MT"/>
              <a:ea typeface="+mn-ea"/>
              <a:cs typeface="+mn-cs"/>
            </a:endParaRPr>
          </a:p>
        </p:txBody>
      </p:sp>
      <p:grpSp>
        <p:nvGrpSpPr>
          <p:cNvPr id="16" name="Group 15">
            <a:extLst>
              <a:ext uri="{FF2B5EF4-FFF2-40B4-BE49-F238E27FC236}">
                <a16:creationId xmlns:a16="http://schemas.microsoft.com/office/drawing/2014/main" id="{76DEB582-75BD-4215-9CF7-1B305FE3FB28}"/>
              </a:ext>
            </a:extLst>
          </p:cNvPr>
          <p:cNvGrpSpPr/>
          <p:nvPr/>
        </p:nvGrpSpPr>
        <p:grpSpPr>
          <a:xfrm>
            <a:off x="663702" y="1628254"/>
            <a:ext cx="2937651" cy="2592834"/>
            <a:chOff x="6073886" y="1628803"/>
            <a:chExt cx="2612846" cy="2478738"/>
          </a:xfrm>
        </p:grpSpPr>
        <p:sp>
          <p:nvSpPr>
            <p:cNvPr id="15" name="Freeform: Shape 14">
              <a:extLst>
                <a:ext uri="{FF2B5EF4-FFF2-40B4-BE49-F238E27FC236}">
                  <a16:creationId xmlns:a16="http://schemas.microsoft.com/office/drawing/2014/main" id="{DC8794E0-354B-4F40-9B27-2C1E730CF6DA}"/>
                </a:ext>
              </a:extLst>
            </p:cNvPr>
            <p:cNvSpPr/>
            <p:nvPr/>
          </p:nvSpPr>
          <p:spPr>
            <a:xfrm>
              <a:off x="6073886" y="1628803"/>
              <a:ext cx="2602564" cy="2478738"/>
            </a:xfrm>
            <a:custGeom>
              <a:avLst/>
              <a:gdLst>
                <a:gd name="connsiteX0" fmla="*/ 0 w 2602564"/>
                <a:gd name="connsiteY0" fmla="*/ 247874 h 2478738"/>
                <a:gd name="connsiteX1" fmla="*/ 247874 w 2602564"/>
                <a:gd name="connsiteY1" fmla="*/ 0 h 2478738"/>
                <a:gd name="connsiteX2" fmla="*/ 2354690 w 2602564"/>
                <a:gd name="connsiteY2" fmla="*/ 0 h 2478738"/>
                <a:gd name="connsiteX3" fmla="*/ 2602564 w 2602564"/>
                <a:gd name="connsiteY3" fmla="*/ 247874 h 2478738"/>
                <a:gd name="connsiteX4" fmla="*/ 2602564 w 2602564"/>
                <a:gd name="connsiteY4" fmla="*/ 2230864 h 2478738"/>
                <a:gd name="connsiteX5" fmla="*/ 2354690 w 2602564"/>
                <a:gd name="connsiteY5" fmla="*/ 2478738 h 2478738"/>
                <a:gd name="connsiteX6" fmla="*/ 247874 w 2602564"/>
                <a:gd name="connsiteY6" fmla="*/ 2478738 h 2478738"/>
                <a:gd name="connsiteX7" fmla="*/ 0 w 2602564"/>
                <a:gd name="connsiteY7" fmla="*/ 2230864 h 2478738"/>
                <a:gd name="connsiteX8" fmla="*/ 0 w 2602564"/>
                <a:gd name="connsiteY8" fmla="*/ 247874 h 24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2564" h="2478738">
                  <a:moveTo>
                    <a:pt x="0" y="247874"/>
                  </a:moveTo>
                  <a:cubicBezTo>
                    <a:pt x="0" y="110977"/>
                    <a:pt x="110977" y="0"/>
                    <a:pt x="247874" y="0"/>
                  </a:cubicBezTo>
                  <a:lnTo>
                    <a:pt x="2354690" y="0"/>
                  </a:lnTo>
                  <a:cubicBezTo>
                    <a:pt x="2491587" y="0"/>
                    <a:pt x="2602564" y="110977"/>
                    <a:pt x="2602564" y="247874"/>
                  </a:cubicBezTo>
                  <a:lnTo>
                    <a:pt x="2602564" y="2230864"/>
                  </a:lnTo>
                  <a:cubicBezTo>
                    <a:pt x="2602564" y="2367761"/>
                    <a:pt x="2491587" y="2478738"/>
                    <a:pt x="2354690" y="2478738"/>
                  </a:cubicBezTo>
                  <a:lnTo>
                    <a:pt x="247874" y="2478738"/>
                  </a:lnTo>
                  <a:cubicBezTo>
                    <a:pt x="110977" y="2478738"/>
                    <a:pt x="0" y="2367761"/>
                    <a:pt x="0" y="2230864"/>
                  </a:cubicBezTo>
                  <a:lnTo>
                    <a:pt x="0" y="247874"/>
                  </a:lnTo>
                  <a:close/>
                </a:path>
              </a:pathLst>
            </a:custGeom>
            <a:solidFill>
              <a:srgbClr val="FFFFFF"/>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83090" tIns="183090" rIns="183090" bIns="183090" numCol="1" spcCol="1270" anchor="ctr" anchorCtr="0">
              <a:noAutofit/>
            </a:bodyPr>
            <a:lstStyle/>
            <a:p>
              <a:pPr marL="0" marR="0" lvl="0" indent="0" algn="ctr" defTabSz="1289050" rtl="0" eaLnBrk="1" fontAlgn="base" latinLnBrk="0" hangingPunct="1">
                <a:lnSpc>
                  <a:spcPct val="90000"/>
                </a:lnSpc>
                <a:spcBef>
                  <a:spcPct val="0"/>
                </a:spcBef>
                <a:spcAft>
                  <a:spcPct val="35000"/>
                </a:spcAft>
                <a:buClrTx/>
                <a:buSzTx/>
                <a:buFontTx/>
                <a:buNone/>
                <a:tabLst/>
                <a:defRPr/>
              </a:pPr>
              <a:endParaRPr kumimoji="0" lang="en-GB" sz="2900" b="0" i="0" u="none" strike="noStrike" kern="1200" cap="none" spc="0" normalizeH="0" baseline="0" noProof="0" dirty="0">
                <a:ln>
                  <a:noFill/>
                </a:ln>
                <a:solidFill>
                  <a:prstClr val="white"/>
                </a:solidFill>
                <a:effectLst/>
                <a:uLnTx/>
                <a:uFillTx/>
                <a:latin typeface="Tw Cen MT"/>
                <a:ea typeface="+mn-ea"/>
                <a:cs typeface="+mn-cs"/>
              </a:endParaRPr>
            </a:p>
          </p:txBody>
        </p:sp>
        <p:sp>
          <p:nvSpPr>
            <p:cNvPr id="10" name="TextBox 9">
              <a:extLst>
                <a:ext uri="{FF2B5EF4-FFF2-40B4-BE49-F238E27FC236}">
                  <a16:creationId xmlns:a16="http://schemas.microsoft.com/office/drawing/2014/main" id="{5DA8D1B3-502E-4023-9EEE-6AE38C5A2A6D}"/>
                </a:ext>
              </a:extLst>
            </p:cNvPr>
            <p:cNvSpPr txBox="1"/>
            <p:nvPr/>
          </p:nvSpPr>
          <p:spPr>
            <a:xfrm>
              <a:off x="6084168" y="1973522"/>
              <a:ext cx="2602564" cy="1735975"/>
            </a:xfrm>
            <a:prstGeom prst="rect">
              <a:avLst/>
            </a:prstGeom>
            <a:noFill/>
          </p:spPr>
          <p:txBody>
            <a:bodyPr wrap="square" rtlCol="0">
              <a:spAutoFit/>
            </a:bodyPr>
            <a:lstStyle/>
            <a:p>
              <a:pPr marL="0" marR="0" lvl="0" indent="0" algn="ctr" defTabSz="914400" rtl="0" eaLnBrk="1" fontAlgn="base" latinLnBrk="0" hangingPunct="1">
                <a:lnSpc>
                  <a:spcPct val="100000"/>
                </a:lnSpc>
                <a:spcBef>
                  <a:spcPts val="600"/>
                </a:spcBef>
                <a:spcAft>
                  <a:spcPts val="600"/>
                </a:spcAft>
                <a:buClrTx/>
                <a:buSzTx/>
                <a:buFontTx/>
                <a:buNone/>
                <a:tabLst/>
                <a:defRPr/>
              </a:pPr>
              <a:r>
                <a:rPr kumimoji="0" lang="en-GB" sz="2800" b="1" i="0" u="none" strike="noStrike" kern="1200" cap="none" spc="0" normalizeH="0" baseline="0" noProof="0" dirty="0">
                  <a:ln>
                    <a:noFill/>
                  </a:ln>
                  <a:solidFill>
                    <a:srgbClr val="00A3D5"/>
                  </a:solidFill>
                  <a:effectLst/>
                  <a:uLnTx/>
                  <a:uFillTx/>
                  <a:latin typeface="Tw Cen MT"/>
                  <a:ea typeface="+mn-ea"/>
                  <a:cs typeface="+mn-cs"/>
                </a:rPr>
                <a:t>Partnering with </a:t>
              </a:r>
              <a:br>
                <a:rPr kumimoji="0" lang="en-GB" sz="2800" b="1" i="0" u="none" strike="noStrike" kern="1200" cap="none" spc="0" normalizeH="0" baseline="0" noProof="0" dirty="0">
                  <a:ln>
                    <a:noFill/>
                  </a:ln>
                  <a:solidFill>
                    <a:srgbClr val="00A3D5"/>
                  </a:solidFill>
                  <a:effectLst/>
                  <a:uLnTx/>
                  <a:uFillTx/>
                  <a:latin typeface="Tw Cen MT"/>
                  <a:ea typeface="+mn-ea"/>
                  <a:cs typeface="+mn-cs"/>
                </a:rPr>
              </a:br>
              <a:r>
                <a:rPr kumimoji="0" lang="en-GB" sz="2800" b="1" i="0" u="none" strike="noStrike" kern="1200" cap="none" spc="0" normalizeH="0" baseline="0" noProof="0" dirty="0">
                  <a:ln>
                    <a:noFill/>
                  </a:ln>
                  <a:solidFill>
                    <a:srgbClr val="00A3D5"/>
                  </a:solidFill>
                  <a:effectLst/>
                  <a:uLnTx/>
                  <a:uFillTx/>
                  <a:latin typeface="Tw Cen MT"/>
                  <a:ea typeface="+mn-ea"/>
                  <a:cs typeface="+mn-cs"/>
                </a:rPr>
                <a:t>SWIG Finance in delivery of SME loans </a:t>
              </a:r>
            </a:p>
          </p:txBody>
        </p:sp>
      </p:grpSp>
    </p:spTree>
    <p:extLst>
      <p:ext uri="{BB962C8B-B14F-4D97-AF65-F5344CB8AC3E}">
        <p14:creationId xmlns:p14="http://schemas.microsoft.com/office/powerpoint/2010/main" val="17772256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179C4-B566-4092-B6B5-63A4D1BC409C}"/>
              </a:ext>
            </a:extLst>
          </p:cNvPr>
          <p:cNvSpPr>
            <a:spLocks noGrp="1"/>
          </p:cNvSpPr>
          <p:nvPr>
            <p:ph type="title"/>
          </p:nvPr>
        </p:nvSpPr>
        <p:spPr/>
        <p:txBody>
          <a:bodyPr/>
          <a:lstStyle/>
          <a:p>
            <a:r>
              <a:rPr lang="en-GB" sz="3600" dirty="0"/>
              <a:t>CIoS Investment Fund</a:t>
            </a:r>
          </a:p>
        </p:txBody>
      </p:sp>
      <p:sp>
        <p:nvSpPr>
          <p:cNvPr id="3" name="Content Placeholder 2">
            <a:extLst>
              <a:ext uri="{FF2B5EF4-FFF2-40B4-BE49-F238E27FC236}">
                <a16:creationId xmlns:a16="http://schemas.microsoft.com/office/drawing/2014/main" id="{080D598C-4D23-4EE7-B2CE-657A06849E04}"/>
              </a:ext>
            </a:extLst>
          </p:cNvPr>
          <p:cNvSpPr>
            <a:spLocks noGrp="1"/>
          </p:cNvSpPr>
          <p:nvPr>
            <p:ph sz="quarter" idx="1"/>
          </p:nvPr>
        </p:nvSpPr>
        <p:spPr>
          <a:xfrm>
            <a:off x="488504" y="1741512"/>
            <a:ext cx="9041826" cy="4495800"/>
          </a:xfrm>
        </p:spPr>
        <p:txBody>
          <a:bodyPr/>
          <a:lstStyle/>
          <a:p>
            <a:r>
              <a:rPr lang="en-GB" sz="2800" dirty="0"/>
              <a:t>Mission: to invest £37million into high growth Cornish businesses in order to enable </a:t>
            </a:r>
            <a:r>
              <a:rPr lang="en-GB" sz="2800" b="1" dirty="0"/>
              <a:t>sustainable economic growth</a:t>
            </a:r>
            <a:r>
              <a:rPr lang="en-GB" sz="2800" dirty="0"/>
              <a:t>  </a:t>
            </a:r>
          </a:p>
          <a:p>
            <a:r>
              <a:rPr lang="en-GB" sz="2800"/>
              <a:t>Supporting</a:t>
            </a:r>
            <a:r>
              <a:rPr lang="en-GB" sz="2800" b="1"/>
              <a:t> </a:t>
            </a:r>
            <a:r>
              <a:rPr lang="en-GB" sz="2800" b="1" dirty="0"/>
              <a:t>growing</a:t>
            </a:r>
            <a:r>
              <a:rPr lang="en-GB" sz="2800" dirty="0"/>
              <a:t> SMEs</a:t>
            </a:r>
          </a:p>
          <a:p>
            <a:r>
              <a:rPr lang="en-GB" sz="2800" b="1" dirty="0"/>
              <a:t>Creating jobs </a:t>
            </a:r>
            <a:r>
              <a:rPr lang="en-GB" sz="2800" dirty="0"/>
              <a:t>across the </a:t>
            </a:r>
            <a:r>
              <a:rPr lang="en-GB" sz="2800" dirty="0" err="1"/>
              <a:t>CIoS</a:t>
            </a:r>
            <a:r>
              <a:rPr lang="en-GB" sz="2800" dirty="0"/>
              <a:t> region</a:t>
            </a:r>
          </a:p>
          <a:p>
            <a:r>
              <a:rPr lang="en-GB" sz="2800" dirty="0"/>
              <a:t>Promoting new product development and </a:t>
            </a:r>
            <a:r>
              <a:rPr lang="en-GB" sz="2800" b="1" dirty="0"/>
              <a:t>innovation</a:t>
            </a:r>
          </a:p>
          <a:p>
            <a:r>
              <a:rPr lang="en-GB" sz="2800" dirty="0"/>
              <a:t>Encouraging </a:t>
            </a:r>
            <a:r>
              <a:rPr lang="en-GB" sz="2800" b="1" dirty="0"/>
              <a:t>private investment </a:t>
            </a:r>
            <a:r>
              <a:rPr lang="en-GB" sz="2800" dirty="0"/>
              <a:t>(match funding)</a:t>
            </a:r>
          </a:p>
          <a:p>
            <a:r>
              <a:rPr lang="en-GB" sz="2800" dirty="0"/>
              <a:t>Working with the </a:t>
            </a:r>
            <a:r>
              <a:rPr lang="en-GB" sz="2800" b="1" dirty="0"/>
              <a:t>wider finance community</a:t>
            </a:r>
            <a:r>
              <a:rPr lang="en-GB" sz="2800" dirty="0"/>
              <a:t> to increase reach</a:t>
            </a:r>
          </a:p>
        </p:txBody>
      </p:sp>
    </p:spTree>
    <p:extLst>
      <p:ext uri="{BB962C8B-B14F-4D97-AF65-F5344CB8AC3E}">
        <p14:creationId xmlns:p14="http://schemas.microsoft.com/office/powerpoint/2010/main" val="2081009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03608-8161-44E2-B2E6-57D0D6AAD1E1}"/>
              </a:ext>
            </a:extLst>
          </p:cNvPr>
          <p:cNvSpPr>
            <a:spLocks noGrp="1"/>
          </p:cNvSpPr>
          <p:nvPr>
            <p:ph type="title"/>
          </p:nvPr>
        </p:nvSpPr>
        <p:spPr/>
        <p:txBody>
          <a:bodyPr/>
          <a:lstStyle/>
          <a:p>
            <a:r>
              <a:rPr lang="en-GB" dirty="0"/>
              <a:t>Loans</a:t>
            </a:r>
          </a:p>
        </p:txBody>
      </p:sp>
      <p:sp>
        <p:nvSpPr>
          <p:cNvPr id="3" name="Content Placeholder 2">
            <a:extLst>
              <a:ext uri="{FF2B5EF4-FFF2-40B4-BE49-F238E27FC236}">
                <a16:creationId xmlns:a16="http://schemas.microsoft.com/office/drawing/2014/main" id="{A90330B5-6369-4CE7-97EE-70ACD3233116}"/>
              </a:ext>
            </a:extLst>
          </p:cNvPr>
          <p:cNvSpPr>
            <a:spLocks noGrp="1"/>
          </p:cNvSpPr>
          <p:nvPr>
            <p:ph sz="quarter" idx="2"/>
          </p:nvPr>
        </p:nvSpPr>
        <p:spPr>
          <a:xfrm>
            <a:off x="660400" y="2870448"/>
            <a:ext cx="4210050" cy="2718792"/>
          </a:xfrm>
        </p:spPr>
        <p:txBody>
          <a:bodyPr/>
          <a:lstStyle/>
          <a:p>
            <a:pPr>
              <a:spcBef>
                <a:spcPts val="1000"/>
              </a:spcBef>
            </a:pPr>
            <a:r>
              <a:rPr lang="en-GB" sz="1800" dirty="0"/>
              <a:t>Amount: £25,000 – £1million</a:t>
            </a:r>
          </a:p>
          <a:p>
            <a:pPr>
              <a:spcBef>
                <a:spcPts val="1000"/>
              </a:spcBef>
            </a:pPr>
            <a:r>
              <a:rPr lang="en-GB" sz="1800" dirty="0"/>
              <a:t>Term: up to 5 years</a:t>
            </a:r>
          </a:p>
          <a:p>
            <a:pPr>
              <a:spcBef>
                <a:spcPts val="1000"/>
              </a:spcBef>
            </a:pPr>
            <a:r>
              <a:rPr lang="en-GB" sz="1800" dirty="0"/>
              <a:t>Security: typically debenture &amp; </a:t>
            </a:r>
            <a:br>
              <a:rPr lang="en-GB" sz="1800" dirty="0"/>
            </a:br>
            <a:r>
              <a:rPr lang="en-GB" sz="1800" dirty="0"/>
              <a:t>personal guarantee (partial)</a:t>
            </a:r>
          </a:p>
          <a:p>
            <a:pPr>
              <a:spcBef>
                <a:spcPts val="1000"/>
              </a:spcBef>
            </a:pPr>
            <a:r>
              <a:rPr lang="en-GB" sz="1800" dirty="0"/>
              <a:t>Arrangement Fee applies</a:t>
            </a:r>
          </a:p>
        </p:txBody>
      </p:sp>
      <p:sp>
        <p:nvSpPr>
          <p:cNvPr id="4" name="Content Placeholder 3">
            <a:extLst>
              <a:ext uri="{FF2B5EF4-FFF2-40B4-BE49-F238E27FC236}">
                <a16:creationId xmlns:a16="http://schemas.microsoft.com/office/drawing/2014/main" id="{1CEFC74F-5C44-40D9-A992-63C055A42D46}"/>
              </a:ext>
            </a:extLst>
          </p:cNvPr>
          <p:cNvSpPr>
            <a:spLocks noGrp="1"/>
          </p:cNvSpPr>
          <p:nvPr>
            <p:ph sz="quarter" idx="4"/>
          </p:nvPr>
        </p:nvSpPr>
        <p:spPr>
          <a:xfrm>
            <a:off x="5200650" y="2852936"/>
            <a:ext cx="4210050" cy="3096344"/>
          </a:xfrm>
        </p:spPr>
        <p:txBody>
          <a:bodyPr/>
          <a:lstStyle/>
          <a:p>
            <a:pPr>
              <a:spcBef>
                <a:spcPts val="400"/>
              </a:spcBef>
            </a:pPr>
            <a:r>
              <a:rPr lang="en-GB" sz="1800" dirty="0"/>
              <a:t>New and established SMEs</a:t>
            </a:r>
          </a:p>
          <a:p>
            <a:pPr>
              <a:spcBef>
                <a:spcPts val="400"/>
              </a:spcBef>
            </a:pPr>
            <a:r>
              <a:rPr lang="en-GB" sz="1800" dirty="0"/>
              <a:t>Material part of operations in CIoS</a:t>
            </a:r>
          </a:p>
          <a:p>
            <a:pPr>
              <a:spcBef>
                <a:spcPts val="400"/>
              </a:spcBef>
            </a:pPr>
            <a:r>
              <a:rPr lang="en-GB" sz="1800" dirty="0"/>
              <a:t>Viable business plan and compelling commercial potential</a:t>
            </a:r>
          </a:p>
          <a:p>
            <a:pPr>
              <a:spcBef>
                <a:spcPts val="400"/>
              </a:spcBef>
            </a:pPr>
            <a:r>
              <a:rPr lang="en-GB" sz="1800" dirty="0"/>
              <a:t>For activities that will deliver substantial growth impact including:</a:t>
            </a:r>
          </a:p>
          <a:p>
            <a:pPr lvl="1">
              <a:spcBef>
                <a:spcPts val="400"/>
              </a:spcBef>
              <a:buFont typeface="Wingdings" panose="05000000000000000000" pitchFamily="2" charset="2"/>
              <a:buChar char="ü"/>
            </a:pPr>
            <a:r>
              <a:rPr lang="en-GB" sz="1600" dirty="0"/>
              <a:t>Sales &amp; marketing activity</a:t>
            </a:r>
          </a:p>
          <a:p>
            <a:pPr lvl="1">
              <a:spcBef>
                <a:spcPts val="400"/>
              </a:spcBef>
              <a:buFont typeface="Wingdings" panose="05000000000000000000" pitchFamily="2" charset="2"/>
              <a:buChar char="ü"/>
            </a:pPr>
            <a:r>
              <a:rPr lang="en-GB" sz="1600" dirty="0"/>
              <a:t>Hiring new staff</a:t>
            </a:r>
          </a:p>
          <a:p>
            <a:pPr lvl="1">
              <a:spcBef>
                <a:spcPts val="400"/>
              </a:spcBef>
              <a:buFont typeface="Wingdings" panose="05000000000000000000" pitchFamily="2" charset="2"/>
              <a:buChar char="ü"/>
            </a:pPr>
            <a:r>
              <a:rPr lang="en-GB" sz="1600" dirty="0"/>
              <a:t>New product development</a:t>
            </a:r>
          </a:p>
          <a:p>
            <a:pPr lvl="1">
              <a:spcBef>
                <a:spcPts val="400"/>
              </a:spcBef>
              <a:buFont typeface="Wingdings" panose="05000000000000000000" pitchFamily="2" charset="2"/>
              <a:buChar char="ü"/>
            </a:pPr>
            <a:r>
              <a:rPr lang="en-GB" sz="1600" dirty="0"/>
              <a:t>Entering new markets</a:t>
            </a:r>
          </a:p>
          <a:p>
            <a:endParaRPr lang="en-GB" dirty="0"/>
          </a:p>
        </p:txBody>
      </p:sp>
      <p:sp>
        <p:nvSpPr>
          <p:cNvPr id="5" name="Text Placeholder 4">
            <a:extLst>
              <a:ext uri="{FF2B5EF4-FFF2-40B4-BE49-F238E27FC236}">
                <a16:creationId xmlns:a16="http://schemas.microsoft.com/office/drawing/2014/main" id="{31563A08-AD33-494C-81F2-FBBE4DF7A243}"/>
              </a:ext>
            </a:extLst>
          </p:cNvPr>
          <p:cNvSpPr>
            <a:spLocks noGrp="1"/>
          </p:cNvSpPr>
          <p:nvPr>
            <p:ph type="body" sz="quarter" idx="1"/>
          </p:nvPr>
        </p:nvSpPr>
        <p:spPr>
          <a:xfrm>
            <a:off x="660400" y="2445048"/>
            <a:ext cx="4210050" cy="399896"/>
          </a:xfrm>
        </p:spPr>
        <p:txBody>
          <a:bodyPr/>
          <a:lstStyle/>
          <a:p>
            <a:pPr algn="ctr"/>
            <a:r>
              <a:rPr lang="en-GB" dirty="0"/>
              <a:t>KEY FEATURES</a:t>
            </a:r>
          </a:p>
        </p:txBody>
      </p:sp>
      <p:sp>
        <p:nvSpPr>
          <p:cNvPr id="6" name="Text Placeholder 5">
            <a:extLst>
              <a:ext uri="{FF2B5EF4-FFF2-40B4-BE49-F238E27FC236}">
                <a16:creationId xmlns:a16="http://schemas.microsoft.com/office/drawing/2014/main" id="{2F7BBEB9-796F-46C0-A839-02544102969D}"/>
              </a:ext>
            </a:extLst>
          </p:cNvPr>
          <p:cNvSpPr>
            <a:spLocks noGrp="1"/>
          </p:cNvSpPr>
          <p:nvPr>
            <p:ph type="body" sz="quarter" idx="3"/>
          </p:nvPr>
        </p:nvSpPr>
        <p:spPr>
          <a:xfrm>
            <a:off x="5200650" y="2445048"/>
            <a:ext cx="4210050" cy="399896"/>
          </a:xfrm>
        </p:spPr>
        <p:txBody>
          <a:bodyPr/>
          <a:lstStyle/>
          <a:p>
            <a:pPr algn="ctr"/>
            <a:r>
              <a:rPr lang="en-GB" dirty="0"/>
              <a:t>ELIGIBILITY</a:t>
            </a:r>
          </a:p>
        </p:txBody>
      </p:sp>
      <p:sp>
        <p:nvSpPr>
          <p:cNvPr id="8" name="Rectangle 7">
            <a:extLst>
              <a:ext uri="{FF2B5EF4-FFF2-40B4-BE49-F238E27FC236}">
                <a16:creationId xmlns:a16="http://schemas.microsoft.com/office/drawing/2014/main" id="{6447EE86-4CEB-4298-9C7C-AD82FC472617}"/>
              </a:ext>
            </a:extLst>
          </p:cNvPr>
          <p:cNvSpPr/>
          <p:nvPr/>
        </p:nvSpPr>
        <p:spPr>
          <a:xfrm>
            <a:off x="495300" y="1556792"/>
            <a:ext cx="9254356" cy="769441"/>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0" i="0" u="none" strike="noStrike" kern="1200" cap="none" spc="0" normalizeH="0" baseline="0" noProof="0" dirty="0">
                <a:ln>
                  <a:noFill/>
                </a:ln>
                <a:solidFill>
                  <a:srgbClr val="7A7464"/>
                </a:solidFill>
                <a:effectLst/>
                <a:uLnTx/>
                <a:uFillTx/>
                <a:latin typeface="Tw Cen MT"/>
                <a:ea typeface="+mn-ea"/>
                <a:cs typeface="+mn-cs"/>
              </a:rPr>
              <a:t>For growing companies with a viable business proposal that are </a:t>
            </a:r>
            <a:r>
              <a:rPr kumimoji="0" lang="en-GB" sz="2200" b="1" i="0" u="none" strike="noStrike" kern="1200" cap="none" spc="0" normalizeH="0" baseline="0" noProof="0" dirty="0">
                <a:ln>
                  <a:noFill/>
                </a:ln>
                <a:solidFill>
                  <a:srgbClr val="7A7464"/>
                </a:solidFill>
                <a:effectLst/>
                <a:uLnTx/>
                <a:uFillTx/>
                <a:latin typeface="Tw Cen MT"/>
                <a:ea typeface="+mn-ea"/>
                <a:cs typeface="+mn-cs"/>
              </a:rPr>
              <a:t>unable to obtain debt funding</a:t>
            </a:r>
            <a:r>
              <a:rPr kumimoji="0" lang="en-GB" sz="2200" b="0" i="0" u="none" strike="noStrike" kern="1200" cap="none" spc="0" normalizeH="0" baseline="0" noProof="0" dirty="0">
                <a:ln>
                  <a:noFill/>
                </a:ln>
                <a:solidFill>
                  <a:srgbClr val="7A7464"/>
                </a:solidFill>
                <a:effectLst/>
                <a:uLnTx/>
                <a:uFillTx/>
                <a:latin typeface="Tw Cen MT"/>
                <a:ea typeface="+mn-ea"/>
                <a:cs typeface="+mn-cs"/>
              </a:rPr>
              <a:t> from the private sector due to a lack of collateral or track record </a:t>
            </a:r>
          </a:p>
        </p:txBody>
      </p:sp>
    </p:spTree>
    <p:extLst>
      <p:ext uri="{BB962C8B-B14F-4D97-AF65-F5344CB8AC3E}">
        <p14:creationId xmlns:p14="http://schemas.microsoft.com/office/powerpoint/2010/main" val="534892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03608-8161-44E2-B2E6-57D0D6AAD1E1}"/>
              </a:ext>
            </a:extLst>
          </p:cNvPr>
          <p:cNvSpPr>
            <a:spLocks noGrp="1"/>
          </p:cNvSpPr>
          <p:nvPr>
            <p:ph type="title"/>
          </p:nvPr>
        </p:nvSpPr>
        <p:spPr/>
        <p:txBody>
          <a:bodyPr/>
          <a:lstStyle/>
          <a:p>
            <a:r>
              <a:rPr lang="en-GB" dirty="0"/>
              <a:t>Equity Investments</a:t>
            </a:r>
          </a:p>
        </p:txBody>
      </p:sp>
      <p:sp>
        <p:nvSpPr>
          <p:cNvPr id="3" name="Content Placeholder 2">
            <a:extLst>
              <a:ext uri="{FF2B5EF4-FFF2-40B4-BE49-F238E27FC236}">
                <a16:creationId xmlns:a16="http://schemas.microsoft.com/office/drawing/2014/main" id="{A90330B5-6369-4CE7-97EE-70ACD3233116}"/>
              </a:ext>
            </a:extLst>
          </p:cNvPr>
          <p:cNvSpPr>
            <a:spLocks noGrp="1"/>
          </p:cNvSpPr>
          <p:nvPr>
            <p:ph sz="quarter" idx="2"/>
          </p:nvPr>
        </p:nvSpPr>
        <p:spPr>
          <a:xfrm>
            <a:off x="660400" y="2798440"/>
            <a:ext cx="4210050" cy="2862808"/>
          </a:xfrm>
        </p:spPr>
        <p:txBody>
          <a:bodyPr/>
          <a:lstStyle/>
          <a:p>
            <a:pPr>
              <a:spcBef>
                <a:spcPts val="1800"/>
              </a:spcBef>
            </a:pPr>
            <a:r>
              <a:rPr lang="en-GB" sz="1600" dirty="0"/>
              <a:t>Amount: £50,000 – £2million (excluding matched private investment)</a:t>
            </a:r>
          </a:p>
          <a:p>
            <a:pPr>
              <a:spcBef>
                <a:spcPts val="1800"/>
              </a:spcBef>
            </a:pPr>
            <a:r>
              <a:rPr lang="en-GB" sz="1600" dirty="0"/>
              <a:t>Structure: equity instrument such as Convertible Loan Notes or Preferred Ordinary Shares</a:t>
            </a:r>
          </a:p>
          <a:p>
            <a:pPr>
              <a:spcBef>
                <a:spcPts val="1800"/>
              </a:spcBef>
            </a:pPr>
            <a:r>
              <a:rPr lang="en-GB" sz="1600" dirty="0"/>
              <a:t>Security: generally none</a:t>
            </a:r>
          </a:p>
          <a:p>
            <a:pPr>
              <a:spcBef>
                <a:spcPts val="1800"/>
              </a:spcBef>
            </a:pPr>
            <a:r>
              <a:rPr lang="en-GB" sz="1600" dirty="0"/>
              <a:t>Arrangement fees, monitoring fees and legal costs apply</a:t>
            </a:r>
          </a:p>
          <a:p>
            <a:endParaRPr lang="en-GB" sz="2000" dirty="0"/>
          </a:p>
        </p:txBody>
      </p:sp>
      <p:sp>
        <p:nvSpPr>
          <p:cNvPr id="4" name="Content Placeholder 3">
            <a:extLst>
              <a:ext uri="{FF2B5EF4-FFF2-40B4-BE49-F238E27FC236}">
                <a16:creationId xmlns:a16="http://schemas.microsoft.com/office/drawing/2014/main" id="{1CEFC74F-5C44-40D9-A992-63C055A42D46}"/>
              </a:ext>
            </a:extLst>
          </p:cNvPr>
          <p:cNvSpPr>
            <a:spLocks noGrp="1"/>
          </p:cNvSpPr>
          <p:nvPr>
            <p:ph sz="quarter" idx="4"/>
          </p:nvPr>
        </p:nvSpPr>
        <p:spPr>
          <a:xfrm>
            <a:off x="5200650" y="2798440"/>
            <a:ext cx="4210050" cy="3078832"/>
          </a:xfrm>
        </p:spPr>
        <p:txBody>
          <a:bodyPr/>
          <a:lstStyle/>
          <a:p>
            <a:r>
              <a:rPr lang="en-GB" sz="1600" dirty="0"/>
              <a:t>High growth potential SMEs with existing/approaching sales</a:t>
            </a:r>
          </a:p>
          <a:p>
            <a:r>
              <a:rPr lang="en-GB" sz="1600" dirty="0"/>
              <a:t>Credible business strategy to deliver significant growth</a:t>
            </a:r>
          </a:p>
          <a:p>
            <a:r>
              <a:rPr lang="en-GB" sz="1600" dirty="0"/>
              <a:t>Viable product/service; clear market potential</a:t>
            </a:r>
          </a:p>
          <a:p>
            <a:r>
              <a:rPr lang="en-GB" sz="1600" dirty="0"/>
              <a:t>Sustainable competitive advantage</a:t>
            </a:r>
          </a:p>
          <a:p>
            <a:r>
              <a:rPr lang="en-GB" sz="1600" dirty="0"/>
              <a:t>Financial projections identifying application of funds</a:t>
            </a:r>
          </a:p>
          <a:p>
            <a:r>
              <a:rPr lang="en-GB" sz="1600" dirty="0"/>
              <a:t>Realistic 5 year exit strategy</a:t>
            </a:r>
          </a:p>
          <a:p>
            <a:endParaRPr lang="en-GB" dirty="0"/>
          </a:p>
        </p:txBody>
      </p:sp>
      <p:sp>
        <p:nvSpPr>
          <p:cNvPr id="5" name="Text Placeholder 4">
            <a:extLst>
              <a:ext uri="{FF2B5EF4-FFF2-40B4-BE49-F238E27FC236}">
                <a16:creationId xmlns:a16="http://schemas.microsoft.com/office/drawing/2014/main" id="{31563A08-AD33-494C-81F2-FBBE4DF7A243}"/>
              </a:ext>
            </a:extLst>
          </p:cNvPr>
          <p:cNvSpPr>
            <a:spLocks noGrp="1"/>
          </p:cNvSpPr>
          <p:nvPr>
            <p:ph type="body" sz="quarter" idx="1"/>
          </p:nvPr>
        </p:nvSpPr>
        <p:spPr>
          <a:xfrm>
            <a:off x="660400" y="2420888"/>
            <a:ext cx="4210050" cy="360040"/>
          </a:xfrm>
        </p:spPr>
        <p:txBody>
          <a:bodyPr/>
          <a:lstStyle/>
          <a:p>
            <a:pPr algn="ctr"/>
            <a:r>
              <a:rPr lang="en-GB" dirty="0"/>
              <a:t>KEY FEATURES</a:t>
            </a:r>
          </a:p>
        </p:txBody>
      </p:sp>
      <p:sp>
        <p:nvSpPr>
          <p:cNvPr id="6" name="Text Placeholder 5">
            <a:extLst>
              <a:ext uri="{FF2B5EF4-FFF2-40B4-BE49-F238E27FC236}">
                <a16:creationId xmlns:a16="http://schemas.microsoft.com/office/drawing/2014/main" id="{2F7BBEB9-796F-46C0-A839-02544102969D}"/>
              </a:ext>
            </a:extLst>
          </p:cNvPr>
          <p:cNvSpPr>
            <a:spLocks noGrp="1"/>
          </p:cNvSpPr>
          <p:nvPr>
            <p:ph type="body" sz="quarter" idx="3"/>
          </p:nvPr>
        </p:nvSpPr>
        <p:spPr>
          <a:xfrm>
            <a:off x="5241032" y="2420888"/>
            <a:ext cx="4210050" cy="360040"/>
          </a:xfrm>
        </p:spPr>
        <p:txBody>
          <a:bodyPr/>
          <a:lstStyle/>
          <a:p>
            <a:pPr algn="ctr"/>
            <a:r>
              <a:rPr lang="en-GB" dirty="0"/>
              <a:t>ELIGIBILITY</a:t>
            </a:r>
          </a:p>
        </p:txBody>
      </p:sp>
      <p:sp>
        <p:nvSpPr>
          <p:cNvPr id="8" name="Rectangle 7">
            <a:extLst>
              <a:ext uri="{FF2B5EF4-FFF2-40B4-BE49-F238E27FC236}">
                <a16:creationId xmlns:a16="http://schemas.microsoft.com/office/drawing/2014/main" id="{B887E5E6-31AB-41D1-A08D-90CD30FB9D14}"/>
              </a:ext>
            </a:extLst>
          </p:cNvPr>
          <p:cNvSpPr/>
          <p:nvPr/>
        </p:nvSpPr>
        <p:spPr>
          <a:xfrm>
            <a:off x="560512" y="1556792"/>
            <a:ext cx="9012870" cy="769441"/>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0" i="0" u="none" strike="noStrike" kern="1200" cap="none" spc="0" normalizeH="0" baseline="0" noProof="0" dirty="0">
                <a:ln>
                  <a:noFill/>
                </a:ln>
                <a:solidFill>
                  <a:srgbClr val="7A7464"/>
                </a:solidFill>
                <a:effectLst/>
                <a:uLnTx/>
                <a:uFillTx/>
                <a:latin typeface="Tw Cen MT"/>
                <a:ea typeface="+mn-ea"/>
                <a:cs typeface="+mn-cs"/>
              </a:rPr>
              <a:t>For companies </a:t>
            </a:r>
            <a:r>
              <a:rPr kumimoji="0" lang="en-GB" sz="2200" b="1" i="0" u="none" strike="noStrike" kern="1200" cap="none" spc="0" normalizeH="0" baseline="0" noProof="0" dirty="0">
                <a:ln>
                  <a:noFill/>
                </a:ln>
                <a:solidFill>
                  <a:srgbClr val="7A7464"/>
                </a:solidFill>
                <a:effectLst/>
                <a:uLnTx/>
                <a:uFillTx/>
                <a:latin typeface="Tw Cen MT"/>
                <a:ea typeface="+mn-ea"/>
                <a:cs typeface="+mn-cs"/>
              </a:rPr>
              <a:t>affected by the equity gap,</a:t>
            </a:r>
            <a:r>
              <a:rPr kumimoji="0" lang="en-GB" sz="2200" b="0" i="0" u="none" strike="noStrike" kern="1200" cap="none" spc="0" normalizeH="0" baseline="0" noProof="0" dirty="0">
                <a:ln>
                  <a:noFill/>
                </a:ln>
                <a:solidFill>
                  <a:srgbClr val="7A7464"/>
                </a:solidFill>
                <a:effectLst/>
                <a:uLnTx/>
                <a:uFillTx/>
                <a:latin typeface="Tw Cen MT"/>
                <a:ea typeface="+mn-ea"/>
                <a:cs typeface="+mn-cs"/>
              </a:rPr>
              <a:t> with approximately </a:t>
            </a:r>
            <a:br>
              <a:rPr kumimoji="0" lang="en-GB" sz="2200" b="0" i="0" u="none" strike="noStrike" kern="1200" cap="none" spc="0" normalizeH="0" baseline="0" noProof="0" dirty="0">
                <a:ln>
                  <a:noFill/>
                </a:ln>
                <a:solidFill>
                  <a:srgbClr val="7A7464"/>
                </a:solidFill>
                <a:effectLst/>
                <a:uLnTx/>
                <a:uFillTx/>
                <a:latin typeface="Tw Cen MT"/>
                <a:ea typeface="+mn-ea"/>
                <a:cs typeface="+mn-cs"/>
              </a:rPr>
            </a:br>
            <a:r>
              <a:rPr kumimoji="0" lang="en-GB" sz="2200" b="0" i="0" u="none" strike="noStrike" kern="1200" cap="none" spc="0" normalizeH="0" baseline="0" noProof="0" dirty="0">
                <a:ln>
                  <a:noFill/>
                </a:ln>
                <a:solidFill>
                  <a:srgbClr val="7A7464"/>
                </a:solidFill>
                <a:effectLst/>
                <a:uLnTx/>
                <a:uFillTx/>
                <a:latin typeface="Tw Cen MT"/>
                <a:ea typeface="+mn-ea"/>
                <a:cs typeface="+mn-cs"/>
              </a:rPr>
              <a:t>50% supporting research, development and innovation</a:t>
            </a:r>
          </a:p>
        </p:txBody>
      </p:sp>
    </p:spTree>
    <p:extLst>
      <p:ext uri="{BB962C8B-B14F-4D97-AF65-F5344CB8AC3E}">
        <p14:creationId xmlns:p14="http://schemas.microsoft.com/office/powerpoint/2010/main" val="2532523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05293-7390-46EA-815C-2029844714BB}"/>
              </a:ext>
            </a:extLst>
          </p:cNvPr>
          <p:cNvSpPr>
            <a:spLocks noGrp="1"/>
          </p:cNvSpPr>
          <p:nvPr>
            <p:ph type="title"/>
          </p:nvPr>
        </p:nvSpPr>
        <p:spPr/>
        <p:txBody>
          <a:bodyPr/>
          <a:lstStyle/>
          <a:p>
            <a:r>
              <a:rPr lang="en-GB" dirty="0"/>
              <a:t>Application Process</a:t>
            </a:r>
          </a:p>
        </p:txBody>
      </p:sp>
      <p:grpSp>
        <p:nvGrpSpPr>
          <p:cNvPr id="33" name="Group 32">
            <a:extLst>
              <a:ext uri="{FF2B5EF4-FFF2-40B4-BE49-F238E27FC236}">
                <a16:creationId xmlns:a16="http://schemas.microsoft.com/office/drawing/2014/main" id="{37642626-11B5-43E6-A97A-F737623933EB}"/>
              </a:ext>
            </a:extLst>
          </p:cNvPr>
          <p:cNvGrpSpPr/>
          <p:nvPr/>
        </p:nvGrpSpPr>
        <p:grpSpPr>
          <a:xfrm>
            <a:off x="663702" y="1579241"/>
            <a:ext cx="8331468" cy="4226023"/>
            <a:chOff x="663702" y="1363217"/>
            <a:chExt cx="8331468" cy="4226023"/>
          </a:xfrm>
        </p:grpSpPr>
        <p:grpSp>
          <p:nvGrpSpPr>
            <p:cNvPr id="31" name="Group 30">
              <a:extLst>
                <a:ext uri="{FF2B5EF4-FFF2-40B4-BE49-F238E27FC236}">
                  <a16:creationId xmlns:a16="http://schemas.microsoft.com/office/drawing/2014/main" id="{DC1A1084-AC3E-4FE0-B1E9-9046C9017801}"/>
                </a:ext>
              </a:extLst>
            </p:cNvPr>
            <p:cNvGrpSpPr/>
            <p:nvPr/>
          </p:nvGrpSpPr>
          <p:grpSpPr>
            <a:xfrm>
              <a:off x="663702" y="2420888"/>
              <a:ext cx="7726138" cy="3168352"/>
              <a:chOff x="663702" y="2420888"/>
              <a:chExt cx="7726138" cy="3168352"/>
            </a:xfrm>
          </p:grpSpPr>
          <p:sp>
            <p:nvSpPr>
              <p:cNvPr id="18" name="Freeform: Shape 17">
                <a:extLst>
                  <a:ext uri="{FF2B5EF4-FFF2-40B4-BE49-F238E27FC236}">
                    <a16:creationId xmlns:a16="http://schemas.microsoft.com/office/drawing/2014/main" id="{67C2E568-0DAA-4F31-B7BA-1DD01ABFDE89}"/>
                  </a:ext>
                </a:extLst>
              </p:cNvPr>
              <p:cNvSpPr/>
              <p:nvPr/>
            </p:nvSpPr>
            <p:spPr>
              <a:xfrm>
                <a:off x="663702" y="2420888"/>
                <a:ext cx="1538024" cy="1357001"/>
              </a:xfrm>
              <a:custGeom>
                <a:avLst/>
                <a:gdLst>
                  <a:gd name="connsiteX0" fmla="*/ 0 w 1413347"/>
                  <a:gd name="connsiteY0" fmla="*/ 0 h 2042014"/>
                  <a:gd name="connsiteX1" fmla="*/ 1413347 w 1413347"/>
                  <a:gd name="connsiteY1" fmla="*/ 0 h 2042014"/>
                  <a:gd name="connsiteX2" fmla="*/ 1413347 w 1413347"/>
                  <a:gd name="connsiteY2" fmla="*/ 2042014 h 2042014"/>
                  <a:gd name="connsiteX3" fmla="*/ 0 w 1413347"/>
                  <a:gd name="connsiteY3" fmla="*/ 2042014 h 2042014"/>
                  <a:gd name="connsiteX4" fmla="*/ 0 w 1413347"/>
                  <a:gd name="connsiteY4" fmla="*/ 0 h 2042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47" h="2042014">
                    <a:moveTo>
                      <a:pt x="0" y="0"/>
                    </a:moveTo>
                    <a:lnTo>
                      <a:pt x="1413347" y="0"/>
                    </a:lnTo>
                    <a:lnTo>
                      <a:pt x="1413347" y="2042014"/>
                    </a:lnTo>
                    <a:lnTo>
                      <a:pt x="0" y="2042014"/>
                    </a:lnTo>
                    <a:lnTo>
                      <a:pt x="0" y="0"/>
                    </a:lnTo>
                    <a:close/>
                  </a:path>
                </a:pathLst>
              </a:custGeom>
              <a:ln>
                <a:solidFill>
                  <a:srgbClr val="BDBCB7"/>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t" anchorCtr="0">
                <a:noAutofit/>
              </a:bodyPr>
              <a:lstStyle/>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Consultation/</a:t>
                </a:r>
                <a:b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b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pre-application</a:t>
                </a:r>
              </a:p>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BDM engagement</a:t>
                </a:r>
              </a:p>
            </p:txBody>
          </p:sp>
          <p:sp>
            <p:nvSpPr>
              <p:cNvPr id="20" name="Freeform: Shape 19">
                <a:extLst>
                  <a:ext uri="{FF2B5EF4-FFF2-40B4-BE49-F238E27FC236}">
                    <a16:creationId xmlns:a16="http://schemas.microsoft.com/office/drawing/2014/main" id="{E90602C4-425A-48E6-AC5D-45F54AC981CF}"/>
                  </a:ext>
                </a:extLst>
              </p:cNvPr>
              <p:cNvSpPr/>
              <p:nvPr/>
            </p:nvSpPr>
            <p:spPr>
              <a:xfrm>
                <a:off x="2201561" y="2924944"/>
                <a:ext cx="1538024" cy="1357001"/>
              </a:xfrm>
              <a:custGeom>
                <a:avLst/>
                <a:gdLst>
                  <a:gd name="connsiteX0" fmla="*/ 0 w 1413347"/>
                  <a:gd name="connsiteY0" fmla="*/ 0 h 2042014"/>
                  <a:gd name="connsiteX1" fmla="*/ 1413347 w 1413347"/>
                  <a:gd name="connsiteY1" fmla="*/ 0 h 2042014"/>
                  <a:gd name="connsiteX2" fmla="*/ 1413347 w 1413347"/>
                  <a:gd name="connsiteY2" fmla="*/ 2042014 h 2042014"/>
                  <a:gd name="connsiteX3" fmla="*/ 0 w 1413347"/>
                  <a:gd name="connsiteY3" fmla="*/ 2042014 h 2042014"/>
                  <a:gd name="connsiteX4" fmla="*/ 0 w 1413347"/>
                  <a:gd name="connsiteY4" fmla="*/ 0 h 2042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47" h="2042014">
                    <a:moveTo>
                      <a:pt x="0" y="0"/>
                    </a:moveTo>
                    <a:lnTo>
                      <a:pt x="1413347" y="0"/>
                    </a:lnTo>
                    <a:lnTo>
                      <a:pt x="1413347" y="2042014"/>
                    </a:lnTo>
                    <a:lnTo>
                      <a:pt x="0" y="2042014"/>
                    </a:lnTo>
                    <a:lnTo>
                      <a:pt x="0" y="0"/>
                    </a:lnTo>
                    <a:close/>
                  </a:path>
                </a:pathLst>
              </a:custGeom>
              <a:ln>
                <a:solidFill>
                  <a:srgbClr val="BDBCB7"/>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t" anchorCtr="0">
                <a:noAutofit/>
              </a:bodyPr>
              <a:lstStyle/>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OR advice/ signposting for those not ready/eligible</a:t>
                </a:r>
              </a:p>
            </p:txBody>
          </p:sp>
          <p:sp>
            <p:nvSpPr>
              <p:cNvPr id="22" name="Freeform: Shape 21">
                <a:extLst>
                  <a:ext uri="{FF2B5EF4-FFF2-40B4-BE49-F238E27FC236}">
                    <a16:creationId xmlns:a16="http://schemas.microsoft.com/office/drawing/2014/main" id="{14A8F96E-43AC-4C83-83B4-E03D3A77CEBD}"/>
                  </a:ext>
                </a:extLst>
              </p:cNvPr>
              <p:cNvSpPr/>
              <p:nvPr/>
            </p:nvSpPr>
            <p:spPr>
              <a:xfrm>
                <a:off x="3739420" y="3356992"/>
                <a:ext cx="1538024" cy="1357001"/>
              </a:xfrm>
              <a:custGeom>
                <a:avLst/>
                <a:gdLst>
                  <a:gd name="connsiteX0" fmla="*/ 0 w 1413347"/>
                  <a:gd name="connsiteY0" fmla="*/ 0 h 2042014"/>
                  <a:gd name="connsiteX1" fmla="*/ 1413347 w 1413347"/>
                  <a:gd name="connsiteY1" fmla="*/ 0 h 2042014"/>
                  <a:gd name="connsiteX2" fmla="*/ 1413347 w 1413347"/>
                  <a:gd name="connsiteY2" fmla="*/ 2042014 h 2042014"/>
                  <a:gd name="connsiteX3" fmla="*/ 0 w 1413347"/>
                  <a:gd name="connsiteY3" fmla="*/ 2042014 h 2042014"/>
                  <a:gd name="connsiteX4" fmla="*/ 0 w 1413347"/>
                  <a:gd name="connsiteY4" fmla="*/ 0 h 2042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47" h="2042014">
                    <a:moveTo>
                      <a:pt x="0" y="0"/>
                    </a:moveTo>
                    <a:lnTo>
                      <a:pt x="1413347" y="0"/>
                    </a:lnTo>
                    <a:lnTo>
                      <a:pt x="1413347" y="2042014"/>
                    </a:lnTo>
                    <a:lnTo>
                      <a:pt x="0" y="2042014"/>
                    </a:lnTo>
                    <a:lnTo>
                      <a:pt x="0" y="0"/>
                    </a:lnTo>
                    <a:close/>
                  </a:path>
                </a:pathLst>
              </a:custGeom>
              <a:ln>
                <a:solidFill>
                  <a:srgbClr val="BDBCB7"/>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t" anchorCtr="0">
                <a:noAutofit/>
              </a:bodyPr>
              <a:lstStyle/>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Working with SME</a:t>
                </a:r>
              </a:p>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Consultative process</a:t>
                </a:r>
              </a:p>
            </p:txBody>
          </p:sp>
          <p:sp>
            <p:nvSpPr>
              <p:cNvPr id="24" name="Freeform: Shape 23">
                <a:extLst>
                  <a:ext uri="{FF2B5EF4-FFF2-40B4-BE49-F238E27FC236}">
                    <a16:creationId xmlns:a16="http://schemas.microsoft.com/office/drawing/2014/main" id="{97363676-EE82-4D21-B08B-84FCA083A3B8}"/>
                  </a:ext>
                </a:extLst>
              </p:cNvPr>
              <p:cNvSpPr/>
              <p:nvPr/>
            </p:nvSpPr>
            <p:spPr>
              <a:xfrm>
                <a:off x="5278111" y="3717033"/>
                <a:ext cx="1538024" cy="1357000"/>
              </a:xfrm>
              <a:custGeom>
                <a:avLst/>
                <a:gdLst>
                  <a:gd name="connsiteX0" fmla="*/ 0 w 1413347"/>
                  <a:gd name="connsiteY0" fmla="*/ 0 h 2042014"/>
                  <a:gd name="connsiteX1" fmla="*/ 1413347 w 1413347"/>
                  <a:gd name="connsiteY1" fmla="*/ 0 h 2042014"/>
                  <a:gd name="connsiteX2" fmla="*/ 1413347 w 1413347"/>
                  <a:gd name="connsiteY2" fmla="*/ 2042014 h 2042014"/>
                  <a:gd name="connsiteX3" fmla="*/ 0 w 1413347"/>
                  <a:gd name="connsiteY3" fmla="*/ 2042014 h 2042014"/>
                  <a:gd name="connsiteX4" fmla="*/ 0 w 1413347"/>
                  <a:gd name="connsiteY4" fmla="*/ 0 h 2042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47" h="2042014">
                    <a:moveTo>
                      <a:pt x="0" y="0"/>
                    </a:moveTo>
                    <a:lnTo>
                      <a:pt x="1413347" y="0"/>
                    </a:lnTo>
                    <a:lnTo>
                      <a:pt x="1413347" y="2042014"/>
                    </a:lnTo>
                    <a:lnTo>
                      <a:pt x="0" y="2042014"/>
                    </a:lnTo>
                    <a:lnTo>
                      <a:pt x="0" y="0"/>
                    </a:lnTo>
                    <a:close/>
                  </a:path>
                </a:pathLst>
              </a:custGeom>
              <a:ln>
                <a:solidFill>
                  <a:srgbClr val="BDBCB7"/>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t" anchorCtr="0">
                <a:noAutofit/>
              </a:bodyPr>
              <a:lstStyle/>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Application presented by Fund Manager</a:t>
                </a:r>
              </a:p>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Independent panel</a:t>
                </a:r>
              </a:p>
            </p:txBody>
          </p:sp>
          <p:sp>
            <p:nvSpPr>
              <p:cNvPr id="26" name="Freeform: Shape 25">
                <a:extLst>
                  <a:ext uri="{FF2B5EF4-FFF2-40B4-BE49-F238E27FC236}">
                    <a16:creationId xmlns:a16="http://schemas.microsoft.com/office/drawing/2014/main" id="{1DA2AD74-0A10-44EE-8AF6-8AA4DB388D48}"/>
                  </a:ext>
                </a:extLst>
              </p:cNvPr>
              <p:cNvSpPr/>
              <p:nvPr/>
            </p:nvSpPr>
            <p:spPr>
              <a:xfrm>
                <a:off x="6825208" y="4232241"/>
                <a:ext cx="1564632" cy="1356999"/>
              </a:xfrm>
              <a:custGeom>
                <a:avLst/>
                <a:gdLst>
                  <a:gd name="connsiteX0" fmla="*/ 0 w 1413347"/>
                  <a:gd name="connsiteY0" fmla="*/ 0 h 2042014"/>
                  <a:gd name="connsiteX1" fmla="*/ 1413347 w 1413347"/>
                  <a:gd name="connsiteY1" fmla="*/ 0 h 2042014"/>
                  <a:gd name="connsiteX2" fmla="*/ 1413347 w 1413347"/>
                  <a:gd name="connsiteY2" fmla="*/ 2042014 h 2042014"/>
                  <a:gd name="connsiteX3" fmla="*/ 0 w 1413347"/>
                  <a:gd name="connsiteY3" fmla="*/ 2042014 h 2042014"/>
                  <a:gd name="connsiteX4" fmla="*/ 0 w 1413347"/>
                  <a:gd name="connsiteY4" fmla="*/ 0 h 2042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47" h="2042014">
                    <a:moveTo>
                      <a:pt x="0" y="0"/>
                    </a:moveTo>
                    <a:lnTo>
                      <a:pt x="1413347" y="0"/>
                    </a:lnTo>
                    <a:lnTo>
                      <a:pt x="1413347" y="2042014"/>
                    </a:lnTo>
                    <a:lnTo>
                      <a:pt x="0" y="2042014"/>
                    </a:lnTo>
                    <a:lnTo>
                      <a:pt x="0" y="0"/>
                    </a:lnTo>
                    <a:close/>
                  </a:path>
                </a:pathLst>
              </a:custGeom>
              <a:ln>
                <a:solidFill>
                  <a:srgbClr val="BDBCB7"/>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9530" tIns="49530" rIns="49530" bIns="49530" numCol="1" spcCol="1270" anchor="t" anchorCtr="0">
                <a:noAutofit/>
              </a:bodyPr>
              <a:lstStyle/>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Quick turnaround</a:t>
                </a:r>
              </a:p>
              <a:p>
                <a:pPr marL="108000" marR="0" lvl="0" indent="-108000" algn="l" defTabSz="577850" rtl="0" eaLnBrk="1" fontAlgn="base" latinLnBrk="0" hangingPunct="1">
                  <a:lnSpc>
                    <a:spcPct val="90000"/>
                  </a:lnSpc>
                  <a:spcBef>
                    <a:spcPct val="0"/>
                  </a:spcBef>
                  <a:spcAft>
                    <a:spcPct val="350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Feedback where appropriate</a:t>
                </a:r>
              </a:p>
              <a:p>
                <a:pPr marL="0" marR="0" lvl="0" indent="0" algn="l" defTabSz="577850" rtl="0" eaLnBrk="1" fontAlgn="base" latinLnBrk="0" hangingPunct="1">
                  <a:lnSpc>
                    <a:spcPct val="90000"/>
                  </a:lnSpc>
                  <a:spcBef>
                    <a:spcPct val="0"/>
                  </a:spcBef>
                  <a:spcAft>
                    <a:spcPct val="35000"/>
                  </a:spcAft>
                  <a:buClrTx/>
                  <a:buSzTx/>
                  <a:buFontTx/>
                  <a:buNone/>
                  <a:tabLst/>
                  <a:defRPr/>
                </a:pPr>
                <a:endParaRPr kumimoji="0" lang="en-GB" sz="16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endParaRPr>
              </a:p>
            </p:txBody>
          </p:sp>
        </p:grpSp>
        <p:grpSp>
          <p:nvGrpSpPr>
            <p:cNvPr id="32" name="Group 31">
              <a:extLst>
                <a:ext uri="{FF2B5EF4-FFF2-40B4-BE49-F238E27FC236}">
                  <a16:creationId xmlns:a16="http://schemas.microsoft.com/office/drawing/2014/main" id="{F1AD5924-BF84-4D22-B41C-E2B87CA5922D}"/>
                </a:ext>
              </a:extLst>
            </p:cNvPr>
            <p:cNvGrpSpPr/>
            <p:nvPr/>
          </p:nvGrpSpPr>
          <p:grpSpPr>
            <a:xfrm>
              <a:off x="663702" y="1363217"/>
              <a:ext cx="8331468" cy="3217911"/>
              <a:chOff x="663702" y="1363217"/>
              <a:chExt cx="8331468" cy="3217911"/>
            </a:xfrm>
          </p:grpSpPr>
          <p:sp>
            <p:nvSpPr>
              <p:cNvPr id="17" name="Freeform: Shape 16">
                <a:extLst>
                  <a:ext uri="{FF2B5EF4-FFF2-40B4-BE49-F238E27FC236}">
                    <a16:creationId xmlns:a16="http://schemas.microsoft.com/office/drawing/2014/main" id="{B40159E4-C610-485F-897E-858C7ACF632E}"/>
                  </a:ext>
                </a:extLst>
              </p:cNvPr>
              <p:cNvSpPr/>
              <p:nvPr/>
            </p:nvSpPr>
            <p:spPr>
              <a:xfrm>
                <a:off x="663702" y="1363217"/>
                <a:ext cx="8321745" cy="1406212"/>
              </a:xfrm>
              <a:custGeom>
                <a:avLst/>
                <a:gdLst>
                  <a:gd name="connsiteX0" fmla="*/ 0 w 7647158"/>
                  <a:gd name="connsiteY0" fmla="*/ 278028 h 1112111"/>
                  <a:gd name="connsiteX1" fmla="*/ 7091103 w 7647158"/>
                  <a:gd name="connsiteY1" fmla="*/ 278028 h 1112111"/>
                  <a:gd name="connsiteX2" fmla="*/ 7091103 w 7647158"/>
                  <a:gd name="connsiteY2" fmla="*/ 0 h 1112111"/>
                  <a:gd name="connsiteX3" fmla="*/ 7647158 w 7647158"/>
                  <a:gd name="connsiteY3" fmla="*/ 556056 h 1112111"/>
                  <a:gd name="connsiteX4" fmla="*/ 7091103 w 7647158"/>
                  <a:gd name="connsiteY4" fmla="*/ 1112111 h 1112111"/>
                  <a:gd name="connsiteX5" fmla="*/ 7091103 w 7647158"/>
                  <a:gd name="connsiteY5" fmla="*/ 834083 h 1112111"/>
                  <a:gd name="connsiteX6" fmla="*/ 0 w 7647158"/>
                  <a:gd name="connsiteY6" fmla="*/ 834083 h 1112111"/>
                  <a:gd name="connsiteX7" fmla="*/ 0 w 7647158"/>
                  <a:gd name="connsiteY7" fmla="*/ 278028 h 11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7158" h="1112111">
                    <a:moveTo>
                      <a:pt x="0" y="278028"/>
                    </a:moveTo>
                    <a:lnTo>
                      <a:pt x="7091103" y="278028"/>
                    </a:lnTo>
                    <a:lnTo>
                      <a:pt x="7091103" y="0"/>
                    </a:lnTo>
                    <a:lnTo>
                      <a:pt x="7647158" y="556056"/>
                    </a:lnTo>
                    <a:lnTo>
                      <a:pt x="7091103" y="1112111"/>
                    </a:lnTo>
                    <a:lnTo>
                      <a:pt x="7091103" y="834083"/>
                    </a:lnTo>
                    <a:lnTo>
                      <a:pt x="0" y="834083"/>
                    </a:lnTo>
                    <a:lnTo>
                      <a:pt x="0" y="278028"/>
                    </a:lnTo>
                    <a:close/>
                  </a:path>
                </a:pathLst>
              </a:custGeom>
              <a:solidFill>
                <a:srgbClr val="00A3D5"/>
              </a:solidFill>
              <a:ln>
                <a:solidFill>
                  <a:srgbClr val="BDBCB7"/>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9530" tIns="327558" rIns="532028" bIns="454576" numCol="1" spcCol="1270" anchor="ctr" anchorCtr="0">
                <a:noAutofit/>
              </a:bodyPr>
              <a:lstStyle/>
              <a:p>
                <a:pPr marL="0" marR="0" lvl="0" indent="0" algn="l" defTabSz="577850" rtl="0" eaLnBrk="1" fontAlgn="base" latinLnBrk="0" hangingPunct="1">
                  <a:lnSpc>
                    <a:spcPct val="90000"/>
                  </a:lnSpc>
                  <a:spcBef>
                    <a:spcPct val="0"/>
                  </a:spcBef>
                  <a:spcAft>
                    <a:spcPct val="3500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Tw Cen MT"/>
                    <a:ea typeface="+mn-ea"/>
                    <a:cs typeface="+mn-cs"/>
                  </a:rPr>
                  <a:t>Visit www.ciosif.co.uk</a:t>
                </a:r>
              </a:p>
            </p:txBody>
          </p:sp>
          <p:sp>
            <p:nvSpPr>
              <p:cNvPr id="19" name="Freeform: Shape 18">
                <a:extLst>
                  <a:ext uri="{FF2B5EF4-FFF2-40B4-BE49-F238E27FC236}">
                    <a16:creationId xmlns:a16="http://schemas.microsoft.com/office/drawing/2014/main" id="{E8D5EECF-DC88-4698-99A5-65B375170AF1}"/>
                  </a:ext>
                </a:extLst>
              </p:cNvPr>
              <p:cNvSpPr/>
              <p:nvPr/>
            </p:nvSpPr>
            <p:spPr>
              <a:xfrm>
                <a:off x="2211284" y="1878771"/>
                <a:ext cx="6783886" cy="1406214"/>
              </a:xfrm>
              <a:custGeom>
                <a:avLst/>
                <a:gdLst>
                  <a:gd name="connsiteX0" fmla="*/ 0 w 6233963"/>
                  <a:gd name="connsiteY0" fmla="*/ 278028 h 1112111"/>
                  <a:gd name="connsiteX1" fmla="*/ 5677908 w 6233963"/>
                  <a:gd name="connsiteY1" fmla="*/ 278028 h 1112111"/>
                  <a:gd name="connsiteX2" fmla="*/ 5677908 w 6233963"/>
                  <a:gd name="connsiteY2" fmla="*/ 0 h 1112111"/>
                  <a:gd name="connsiteX3" fmla="*/ 6233963 w 6233963"/>
                  <a:gd name="connsiteY3" fmla="*/ 556056 h 1112111"/>
                  <a:gd name="connsiteX4" fmla="*/ 5677908 w 6233963"/>
                  <a:gd name="connsiteY4" fmla="*/ 1112111 h 1112111"/>
                  <a:gd name="connsiteX5" fmla="*/ 5677908 w 6233963"/>
                  <a:gd name="connsiteY5" fmla="*/ 834083 h 1112111"/>
                  <a:gd name="connsiteX6" fmla="*/ 0 w 6233963"/>
                  <a:gd name="connsiteY6" fmla="*/ 834083 h 1112111"/>
                  <a:gd name="connsiteX7" fmla="*/ 0 w 6233963"/>
                  <a:gd name="connsiteY7" fmla="*/ 278028 h 11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3963" h="1112111">
                    <a:moveTo>
                      <a:pt x="0" y="278028"/>
                    </a:moveTo>
                    <a:lnTo>
                      <a:pt x="5677908" y="278028"/>
                    </a:lnTo>
                    <a:lnTo>
                      <a:pt x="5677908" y="0"/>
                    </a:lnTo>
                    <a:lnTo>
                      <a:pt x="6233963" y="556056"/>
                    </a:lnTo>
                    <a:lnTo>
                      <a:pt x="5677908" y="1112111"/>
                    </a:lnTo>
                    <a:lnTo>
                      <a:pt x="5677908" y="834083"/>
                    </a:lnTo>
                    <a:lnTo>
                      <a:pt x="0" y="834083"/>
                    </a:lnTo>
                    <a:lnTo>
                      <a:pt x="0" y="278028"/>
                    </a:lnTo>
                    <a:close/>
                  </a:path>
                </a:pathLst>
              </a:custGeom>
              <a:ln>
                <a:solidFill>
                  <a:srgbClr val="BDBCB7"/>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530" tIns="327558" rIns="532028" bIns="454576" numCol="1" spcCol="1270" anchor="ctr" anchorCtr="0">
                <a:noAutofit/>
              </a:bodyPr>
              <a:lstStyle/>
              <a:p>
                <a:pPr marL="0" marR="0" lvl="0" indent="0" algn="l" defTabSz="577850" rtl="0" eaLnBrk="1" fontAlgn="base" latinLnBrk="0" hangingPunct="1">
                  <a:lnSpc>
                    <a:spcPct val="90000"/>
                  </a:lnSpc>
                  <a:spcBef>
                    <a:spcPct val="0"/>
                  </a:spcBef>
                  <a:spcAft>
                    <a:spcPct val="3500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Tw Cen MT"/>
                    <a:ea typeface="+mn-ea"/>
                    <a:cs typeface="+mn-cs"/>
                  </a:rPr>
                  <a:t>Full Application</a:t>
                </a:r>
                <a:br>
                  <a:rPr kumimoji="0" lang="en-GB" sz="2000" b="0" i="0" u="none" strike="noStrike" kern="1200" cap="none" spc="0" normalizeH="0" baseline="0" noProof="0" dirty="0">
                    <a:ln>
                      <a:noFill/>
                    </a:ln>
                    <a:solidFill>
                      <a:prstClr val="white"/>
                    </a:solidFill>
                    <a:effectLst/>
                    <a:uLnTx/>
                    <a:uFillTx/>
                    <a:latin typeface="Tw Cen MT"/>
                    <a:ea typeface="+mn-ea"/>
                    <a:cs typeface="+mn-cs"/>
                  </a:rPr>
                </a:br>
                <a:r>
                  <a:rPr kumimoji="0" lang="en-GB" sz="2000" b="0" i="0" u="none" strike="noStrike" kern="1200" cap="none" spc="0" normalizeH="0" baseline="0" noProof="0" dirty="0">
                    <a:ln>
                      <a:noFill/>
                    </a:ln>
                    <a:solidFill>
                      <a:prstClr val="white"/>
                    </a:solidFill>
                    <a:effectLst/>
                    <a:uLnTx/>
                    <a:uFillTx/>
                    <a:latin typeface="Tw Cen MT"/>
                    <a:ea typeface="+mn-ea"/>
                    <a:cs typeface="+mn-cs"/>
                  </a:rPr>
                  <a:t>Invited</a:t>
                </a:r>
              </a:p>
            </p:txBody>
          </p:sp>
          <p:sp>
            <p:nvSpPr>
              <p:cNvPr id="21" name="Freeform: Shape 20">
                <a:extLst>
                  <a:ext uri="{FF2B5EF4-FFF2-40B4-BE49-F238E27FC236}">
                    <a16:creationId xmlns:a16="http://schemas.microsoft.com/office/drawing/2014/main" id="{4D4E5642-AEB3-45E0-9A39-F5A8DDE3ECBB}"/>
                  </a:ext>
                </a:extLst>
              </p:cNvPr>
              <p:cNvSpPr/>
              <p:nvPr/>
            </p:nvSpPr>
            <p:spPr>
              <a:xfrm>
                <a:off x="3739419" y="2310819"/>
                <a:ext cx="5246028" cy="1406213"/>
              </a:xfrm>
              <a:custGeom>
                <a:avLst/>
                <a:gdLst>
                  <a:gd name="connsiteX0" fmla="*/ 0 w 4820768"/>
                  <a:gd name="connsiteY0" fmla="*/ 278028 h 1112111"/>
                  <a:gd name="connsiteX1" fmla="*/ 4264713 w 4820768"/>
                  <a:gd name="connsiteY1" fmla="*/ 278028 h 1112111"/>
                  <a:gd name="connsiteX2" fmla="*/ 4264713 w 4820768"/>
                  <a:gd name="connsiteY2" fmla="*/ 0 h 1112111"/>
                  <a:gd name="connsiteX3" fmla="*/ 4820768 w 4820768"/>
                  <a:gd name="connsiteY3" fmla="*/ 556056 h 1112111"/>
                  <a:gd name="connsiteX4" fmla="*/ 4264713 w 4820768"/>
                  <a:gd name="connsiteY4" fmla="*/ 1112111 h 1112111"/>
                  <a:gd name="connsiteX5" fmla="*/ 4264713 w 4820768"/>
                  <a:gd name="connsiteY5" fmla="*/ 834083 h 1112111"/>
                  <a:gd name="connsiteX6" fmla="*/ 0 w 4820768"/>
                  <a:gd name="connsiteY6" fmla="*/ 834083 h 1112111"/>
                  <a:gd name="connsiteX7" fmla="*/ 0 w 4820768"/>
                  <a:gd name="connsiteY7" fmla="*/ 278028 h 11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20768" h="1112111">
                    <a:moveTo>
                      <a:pt x="0" y="278028"/>
                    </a:moveTo>
                    <a:lnTo>
                      <a:pt x="4264713" y="278028"/>
                    </a:lnTo>
                    <a:lnTo>
                      <a:pt x="4264713" y="0"/>
                    </a:lnTo>
                    <a:lnTo>
                      <a:pt x="4820768" y="556056"/>
                    </a:lnTo>
                    <a:lnTo>
                      <a:pt x="4264713" y="1112111"/>
                    </a:lnTo>
                    <a:lnTo>
                      <a:pt x="4264713" y="834083"/>
                    </a:lnTo>
                    <a:lnTo>
                      <a:pt x="0" y="834083"/>
                    </a:lnTo>
                    <a:lnTo>
                      <a:pt x="0" y="278028"/>
                    </a:lnTo>
                    <a:close/>
                  </a:path>
                </a:pathLst>
              </a:custGeom>
              <a:solidFill>
                <a:srgbClr val="90D8F8"/>
              </a:solidFill>
              <a:ln>
                <a:solidFill>
                  <a:srgbClr val="BDBCB7"/>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9530" tIns="327558" rIns="532028" bIns="454576" numCol="1" spcCol="1270" anchor="ctr" anchorCtr="0">
                <a:noAutofit/>
              </a:bodyPr>
              <a:lstStyle/>
              <a:p>
                <a:pPr marL="0" marR="0" lvl="0" indent="0" algn="l" defTabSz="577850" rtl="0" eaLnBrk="1" fontAlgn="base" latinLnBrk="0" hangingPunct="1">
                  <a:lnSpc>
                    <a:spcPct val="90000"/>
                  </a:lnSpc>
                  <a:spcBef>
                    <a:spcPct val="0"/>
                  </a:spcBef>
                  <a:spcAft>
                    <a:spcPct val="3500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Tw Cen MT"/>
                    <a:ea typeface="+mn-ea"/>
                    <a:cs typeface="+mn-cs"/>
                  </a:rPr>
                  <a:t>Due Diligence</a:t>
                </a:r>
                <a:br>
                  <a:rPr kumimoji="0" lang="en-GB" sz="2000" b="0" i="0" u="none" strike="noStrike" kern="1200" cap="none" spc="0" normalizeH="0" baseline="0" noProof="0" dirty="0">
                    <a:ln>
                      <a:noFill/>
                    </a:ln>
                    <a:solidFill>
                      <a:prstClr val="white"/>
                    </a:solidFill>
                    <a:effectLst/>
                    <a:uLnTx/>
                    <a:uFillTx/>
                    <a:latin typeface="Tw Cen MT"/>
                    <a:ea typeface="+mn-ea"/>
                    <a:cs typeface="+mn-cs"/>
                  </a:rPr>
                </a:br>
                <a:r>
                  <a:rPr kumimoji="0" lang="en-GB" sz="2000" b="0" i="0" u="none" strike="noStrike" kern="1200" cap="none" spc="0" normalizeH="0" baseline="0" noProof="0" dirty="0">
                    <a:ln>
                      <a:noFill/>
                    </a:ln>
                    <a:solidFill>
                      <a:prstClr val="white"/>
                    </a:solidFill>
                    <a:effectLst/>
                    <a:uLnTx/>
                    <a:uFillTx/>
                    <a:latin typeface="Tw Cen MT"/>
                    <a:ea typeface="+mn-ea"/>
                    <a:cs typeface="+mn-cs"/>
                  </a:rPr>
                  <a:t>Undertaken </a:t>
                </a:r>
              </a:p>
            </p:txBody>
          </p:sp>
          <p:sp>
            <p:nvSpPr>
              <p:cNvPr id="23" name="Freeform: Shape 22">
                <a:extLst>
                  <a:ext uri="{FF2B5EF4-FFF2-40B4-BE49-F238E27FC236}">
                    <a16:creationId xmlns:a16="http://schemas.microsoft.com/office/drawing/2014/main" id="{065AB817-B78D-4FE7-8F7E-BC4B2B10C4E6}"/>
                  </a:ext>
                </a:extLst>
              </p:cNvPr>
              <p:cNvSpPr/>
              <p:nvPr/>
            </p:nvSpPr>
            <p:spPr>
              <a:xfrm>
                <a:off x="5278111" y="2708920"/>
                <a:ext cx="3707337" cy="1411642"/>
              </a:xfrm>
              <a:custGeom>
                <a:avLst/>
                <a:gdLst>
                  <a:gd name="connsiteX0" fmla="*/ 0 w 3406809"/>
                  <a:gd name="connsiteY0" fmla="*/ 278028 h 1112111"/>
                  <a:gd name="connsiteX1" fmla="*/ 2850754 w 3406809"/>
                  <a:gd name="connsiteY1" fmla="*/ 278028 h 1112111"/>
                  <a:gd name="connsiteX2" fmla="*/ 2850754 w 3406809"/>
                  <a:gd name="connsiteY2" fmla="*/ 0 h 1112111"/>
                  <a:gd name="connsiteX3" fmla="*/ 3406809 w 3406809"/>
                  <a:gd name="connsiteY3" fmla="*/ 556056 h 1112111"/>
                  <a:gd name="connsiteX4" fmla="*/ 2850754 w 3406809"/>
                  <a:gd name="connsiteY4" fmla="*/ 1112111 h 1112111"/>
                  <a:gd name="connsiteX5" fmla="*/ 2850754 w 3406809"/>
                  <a:gd name="connsiteY5" fmla="*/ 834083 h 1112111"/>
                  <a:gd name="connsiteX6" fmla="*/ 0 w 3406809"/>
                  <a:gd name="connsiteY6" fmla="*/ 834083 h 1112111"/>
                  <a:gd name="connsiteX7" fmla="*/ 0 w 3406809"/>
                  <a:gd name="connsiteY7" fmla="*/ 278028 h 11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6809" h="1112111">
                    <a:moveTo>
                      <a:pt x="0" y="278028"/>
                    </a:moveTo>
                    <a:lnTo>
                      <a:pt x="2850754" y="278028"/>
                    </a:lnTo>
                    <a:lnTo>
                      <a:pt x="2850754" y="0"/>
                    </a:lnTo>
                    <a:lnTo>
                      <a:pt x="3406809" y="556056"/>
                    </a:lnTo>
                    <a:lnTo>
                      <a:pt x="2850754" y="1112111"/>
                    </a:lnTo>
                    <a:lnTo>
                      <a:pt x="2850754" y="834083"/>
                    </a:lnTo>
                    <a:lnTo>
                      <a:pt x="0" y="834083"/>
                    </a:lnTo>
                    <a:lnTo>
                      <a:pt x="0" y="278028"/>
                    </a:lnTo>
                    <a:close/>
                  </a:path>
                </a:pathLst>
              </a:custGeom>
              <a:solidFill>
                <a:srgbClr val="BDBCB7"/>
              </a:solidFill>
              <a:ln>
                <a:solidFill>
                  <a:srgbClr val="BDBCB7"/>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9530" tIns="327558" rIns="532028" bIns="454576" numCol="1" spcCol="1270" anchor="ctr" anchorCtr="0">
                <a:noAutofit/>
              </a:bodyPr>
              <a:lstStyle/>
              <a:p>
                <a:pPr marL="0" marR="0" lvl="0" indent="0" algn="l" defTabSz="577850" rtl="0" eaLnBrk="1" fontAlgn="base" latinLnBrk="0" hangingPunct="1">
                  <a:lnSpc>
                    <a:spcPct val="90000"/>
                  </a:lnSpc>
                  <a:spcBef>
                    <a:spcPct val="0"/>
                  </a:spcBef>
                  <a:spcAft>
                    <a:spcPct val="3500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Tw Cen MT"/>
                    <a:ea typeface="+mn-ea"/>
                    <a:cs typeface="+mn-cs"/>
                  </a:rPr>
                  <a:t>Credit/Investment </a:t>
                </a:r>
                <a:br>
                  <a:rPr kumimoji="0" lang="en-GB" sz="2000" b="0" i="0" u="none" strike="noStrike" kern="1200" cap="none" spc="0" normalizeH="0" baseline="0" noProof="0" dirty="0">
                    <a:ln>
                      <a:noFill/>
                    </a:ln>
                    <a:solidFill>
                      <a:prstClr val="white"/>
                    </a:solidFill>
                    <a:effectLst/>
                    <a:uLnTx/>
                    <a:uFillTx/>
                    <a:latin typeface="Tw Cen MT"/>
                    <a:ea typeface="+mn-ea"/>
                    <a:cs typeface="+mn-cs"/>
                  </a:rPr>
                </a:br>
                <a:r>
                  <a:rPr kumimoji="0" lang="en-GB" sz="2000" b="0" i="0" u="none" strike="noStrike" kern="1200" cap="none" spc="0" normalizeH="0" baseline="0" noProof="0" dirty="0">
                    <a:ln>
                      <a:noFill/>
                    </a:ln>
                    <a:solidFill>
                      <a:prstClr val="white"/>
                    </a:solidFill>
                    <a:effectLst/>
                    <a:uLnTx/>
                    <a:uFillTx/>
                    <a:latin typeface="Tw Cen MT"/>
                    <a:ea typeface="+mn-ea"/>
                    <a:cs typeface="+mn-cs"/>
                  </a:rPr>
                  <a:t>Committee </a:t>
                </a:r>
              </a:p>
            </p:txBody>
          </p:sp>
          <p:sp>
            <p:nvSpPr>
              <p:cNvPr id="25" name="Freeform: Shape 24">
                <a:extLst>
                  <a:ext uri="{FF2B5EF4-FFF2-40B4-BE49-F238E27FC236}">
                    <a16:creationId xmlns:a16="http://schemas.microsoft.com/office/drawing/2014/main" id="{CEC57460-6BEF-48DE-BD2E-2E46B06C2417}"/>
                  </a:ext>
                </a:extLst>
              </p:cNvPr>
              <p:cNvSpPr/>
              <p:nvPr/>
            </p:nvSpPr>
            <p:spPr>
              <a:xfrm>
                <a:off x="6815969" y="3169486"/>
                <a:ext cx="2169479" cy="1411642"/>
              </a:xfrm>
              <a:custGeom>
                <a:avLst/>
                <a:gdLst>
                  <a:gd name="connsiteX0" fmla="*/ 0 w 1993614"/>
                  <a:gd name="connsiteY0" fmla="*/ 278028 h 1112111"/>
                  <a:gd name="connsiteX1" fmla="*/ 1437559 w 1993614"/>
                  <a:gd name="connsiteY1" fmla="*/ 278028 h 1112111"/>
                  <a:gd name="connsiteX2" fmla="*/ 1437559 w 1993614"/>
                  <a:gd name="connsiteY2" fmla="*/ 0 h 1112111"/>
                  <a:gd name="connsiteX3" fmla="*/ 1993614 w 1993614"/>
                  <a:gd name="connsiteY3" fmla="*/ 556056 h 1112111"/>
                  <a:gd name="connsiteX4" fmla="*/ 1437559 w 1993614"/>
                  <a:gd name="connsiteY4" fmla="*/ 1112111 h 1112111"/>
                  <a:gd name="connsiteX5" fmla="*/ 1437559 w 1993614"/>
                  <a:gd name="connsiteY5" fmla="*/ 834083 h 1112111"/>
                  <a:gd name="connsiteX6" fmla="*/ 0 w 1993614"/>
                  <a:gd name="connsiteY6" fmla="*/ 834083 h 1112111"/>
                  <a:gd name="connsiteX7" fmla="*/ 0 w 1993614"/>
                  <a:gd name="connsiteY7" fmla="*/ 278028 h 111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3614" h="1112111">
                    <a:moveTo>
                      <a:pt x="0" y="278028"/>
                    </a:moveTo>
                    <a:lnTo>
                      <a:pt x="1437559" y="278028"/>
                    </a:lnTo>
                    <a:lnTo>
                      <a:pt x="1437559" y="0"/>
                    </a:lnTo>
                    <a:lnTo>
                      <a:pt x="1993614" y="556056"/>
                    </a:lnTo>
                    <a:lnTo>
                      <a:pt x="1437559" y="1112111"/>
                    </a:lnTo>
                    <a:lnTo>
                      <a:pt x="1437559" y="834083"/>
                    </a:lnTo>
                    <a:lnTo>
                      <a:pt x="0" y="834083"/>
                    </a:lnTo>
                    <a:lnTo>
                      <a:pt x="0" y="278028"/>
                    </a:lnTo>
                    <a:close/>
                  </a:path>
                </a:pathLst>
              </a:custGeom>
              <a:solidFill>
                <a:srgbClr val="00A3D5"/>
              </a:solidFill>
              <a:ln>
                <a:solidFill>
                  <a:srgbClr val="BDBCB7"/>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9530" tIns="327558" rIns="532028" bIns="454576" numCol="1" spcCol="1270" anchor="ctr" anchorCtr="0">
                <a:noAutofit/>
              </a:bodyPr>
              <a:lstStyle/>
              <a:p>
                <a:pPr marL="0" marR="0" lvl="0" indent="0" algn="l" defTabSz="577850" rtl="0" eaLnBrk="1" fontAlgn="base" latinLnBrk="0" hangingPunct="1">
                  <a:lnSpc>
                    <a:spcPct val="90000"/>
                  </a:lnSpc>
                  <a:spcBef>
                    <a:spcPct val="0"/>
                  </a:spcBef>
                  <a:spcAft>
                    <a:spcPct val="35000"/>
                  </a:spcAft>
                  <a:buClrTx/>
                  <a:buSzTx/>
                  <a:buFontTx/>
                  <a:buNone/>
                  <a:tabLst/>
                  <a:defRPr/>
                </a:pPr>
                <a:r>
                  <a:rPr kumimoji="0" lang="en-GB" sz="2000" b="0" i="0" u="none" strike="noStrike" kern="1200" cap="none" spc="0" normalizeH="0" baseline="0" noProof="0" dirty="0">
                    <a:ln>
                      <a:noFill/>
                    </a:ln>
                    <a:solidFill>
                      <a:prstClr val="white"/>
                    </a:solidFill>
                    <a:effectLst/>
                    <a:uLnTx/>
                    <a:uFillTx/>
                    <a:latin typeface="Tw Cen MT"/>
                    <a:ea typeface="+mn-ea"/>
                    <a:cs typeface="+mn-cs"/>
                  </a:rPr>
                  <a:t>Decision Communicated</a:t>
                </a:r>
              </a:p>
            </p:txBody>
          </p:sp>
        </p:grpSp>
      </p:grpSp>
    </p:spTree>
    <p:extLst>
      <p:ext uri="{BB962C8B-B14F-4D97-AF65-F5344CB8AC3E}">
        <p14:creationId xmlns:p14="http://schemas.microsoft.com/office/powerpoint/2010/main" val="1733789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Our Approach</a:t>
            </a:r>
          </a:p>
        </p:txBody>
      </p:sp>
      <p:sp>
        <p:nvSpPr>
          <p:cNvPr id="3" name="Content Placeholder 2"/>
          <p:cNvSpPr>
            <a:spLocks noGrp="1"/>
          </p:cNvSpPr>
          <p:nvPr>
            <p:ph sz="quarter" idx="1"/>
          </p:nvPr>
        </p:nvSpPr>
        <p:spPr>
          <a:xfrm>
            <a:off x="663702" y="1600200"/>
            <a:ext cx="8609778" cy="4495800"/>
          </a:xfrm>
        </p:spPr>
        <p:txBody>
          <a:bodyPr/>
          <a:lstStyle/>
          <a:p>
            <a:r>
              <a:rPr lang="en-US" sz="2400" dirty="0"/>
              <a:t>Importance of </a:t>
            </a:r>
            <a:r>
              <a:rPr lang="en-US" sz="2400" b="1" dirty="0"/>
              <a:t>collaborative</a:t>
            </a:r>
            <a:r>
              <a:rPr lang="en-US" sz="2400" dirty="0"/>
              <a:t> appraisal process shaping applications into fundable deals</a:t>
            </a:r>
          </a:p>
          <a:p>
            <a:r>
              <a:rPr lang="en-US" sz="2400" dirty="0"/>
              <a:t>Work with </a:t>
            </a:r>
            <a:r>
              <a:rPr lang="en-US" sz="2400" b="1" dirty="0"/>
              <a:t>partners</a:t>
            </a:r>
            <a:r>
              <a:rPr lang="en-US" sz="2400" dirty="0"/>
              <a:t> to spread message and generate quality proposals</a:t>
            </a:r>
          </a:p>
          <a:p>
            <a:r>
              <a:rPr lang="en-GB" sz="2400" dirty="0"/>
              <a:t>Robust due diligence = quality loans and investments</a:t>
            </a:r>
          </a:p>
          <a:p>
            <a:pPr lvl="1">
              <a:buFont typeface="Wingdings" panose="05000000000000000000" pitchFamily="2" charset="2"/>
              <a:buChar char="ü"/>
            </a:pPr>
            <a:r>
              <a:rPr lang="en-GB" sz="2000" dirty="0"/>
              <a:t>Processes built on 14+ years in-house experience</a:t>
            </a:r>
          </a:p>
          <a:p>
            <a:pPr lvl="1">
              <a:buFont typeface="Wingdings" panose="05000000000000000000" pitchFamily="2" charset="2"/>
              <a:buChar char="ü"/>
            </a:pPr>
            <a:r>
              <a:rPr lang="en-GB" sz="2000" dirty="0"/>
              <a:t>Proposals developed with fund manager advice</a:t>
            </a:r>
          </a:p>
          <a:p>
            <a:r>
              <a:rPr lang="en-GB" sz="2400" dirty="0"/>
              <a:t>Best decision making</a:t>
            </a:r>
          </a:p>
          <a:p>
            <a:pPr lvl="1">
              <a:buFont typeface="Wingdings" panose="05000000000000000000" pitchFamily="2" charset="2"/>
              <a:buChar char="ü"/>
            </a:pPr>
            <a:r>
              <a:rPr lang="en-GB" sz="2000" dirty="0"/>
              <a:t>Expert investment/credit committee</a:t>
            </a:r>
          </a:p>
        </p:txBody>
      </p:sp>
    </p:spTree>
    <p:extLst>
      <p:ext uri="{BB962C8B-B14F-4D97-AF65-F5344CB8AC3E}">
        <p14:creationId xmlns:p14="http://schemas.microsoft.com/office/powerpoint/2010/main" val="1007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4CA8A-F6EC-4A93-BB11-55128DBBA09B}"/>
              </a:ext>
            </a:extLst>
          </p:cNvPr>
          <p:cNvSpPr>
            <a:spLocks noGrp="1"/>
          </p:cNvSpPr>
          <p:nvPr>
            <p:ph type="title"/>
          </p:nvPr>
        </p:nvSpPr>
        <p:spPr/>
        <p:txBody>
          <a:bodyPr/>
          <a:lstStyle/>
          <a:p>
            <a:r>
              <a:rPr lang="en-GB" dirty="0"/>
              <a:t>More than Money</a:t>
            </a:r>
          </a:p>
        </p:txBody>
      </p:sp>
      <p:sp>
        <p:nvSpPr>
          <p:cNvPr id="12" name="Freeform: Shape 11">
            <a:extLst>
              <a:ext uri="{FF2B5EF4-FFF2-40B4-BE49-F238E27FC236}">
                <a16:creationId xmlns:a16="http://schemas.microsoft.com/office/drawing/2014/main" id="{CB8DB933-F3A7-4EAB-91DF-4142F4E1AD91}"/>
              </a:ext>
            </a:extLst>
          </p:cNvPr>
          <p:cNvSpPr/>
          <p:nvPr/>
        </p:nvSpPr>
        <p:spPr>
          <a:xfrm>
            <a:off x="632524" y="2720426"/>
            <a:ext cx="1730563" cy="1378531"/>
          </a:xfrm>
          <a:custGeom>
            <a:avLst/>
            <a:gdLst>
              <a:gd name="connsiteX0" fmla="*/ 0 w 1730563"/>
              <a:gd name="connsiteY0" fmla="*/ 142866 h 1428658"/>
              <a:gd name="connsiteX1" fmla="*/ 142866 w 1730563"/>
              <a:gd name="connsiteY1" fmla="*/ 0 h 1428658"/>
              <a:gd name="connsiteX2" fmla="*/ 1587697 w 1730563"/>
              <a:gd name="connsiteY2" fmla="*/ 0 h 1428658"/>
              <a:gd name="connsiteX3" fmla="*/ 1730563 w 1730563"/>
              <a:gd name="connsiteY3" fmla="*/ 142866 h 1428658"/>
              <a:gd name="connsiteX4" fmla="*/ 1730563 w 1730563"/>
              <a:gd name="connsiteY4" fmla="*/ 1285792 h 1428658"/>
              <a:gd name="connsiteX5" fmla="*/ 1587697 w 1730563"/>
              <a:gd name="connsiteY5" fmla="*/ 1428658 h 1428658"/>
              <a:gd name="connsiteX6" fmla="*/ 142866 w 1730563"/>
              <a:gd name="connsiteY6" fmla="*/ 1428658 h 1428658"/>
              <a:gd name="connsiteX7" fmla="*/ 0 w 1730563"/>
              <a:gd name="connsiteY7" fmla="*/ 1285792 h 1428658"/>
              <a:gd name="connsiteX8" fmla="*/ 0 w 1730563"/>
              <a:gd name="connsiteY8" fmla="*/ 142866 h 142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563" h="1428658">
                <a:moveTo>
                  <a:pt x="0" y="142866"/>
                </a:moveTo>
                <a:cubicBezTo>
                  <a:pt x="0" y="63963"/>
                  <a:pt x="63963" y="0"/>
                  <a:pt x="142866" y="0"/>
                </a:cubicBezTo>
                <a:lnTo>
                  <a:pt x="1587697" y="0"/>
                </a:lnTo>
                <a:cubicBezTo>
                  <a:pt x="1666600" y="0"/>
                  <a:pt x="1730563" y="63963"/>
                  <a:pt x="1730563" y="142866"/>
                </a:cubicBezTo>
                <a:lnTo>
                  <a:pt x="1730563" y="1285792"/>
                </a:lnTo>
                <a:cubicBezTo>
                  <a:pt x="1730563" y="1364695"/>
                  <a:pt x="1666600" y="1428658"/>
                  <a:pt x="1587697" y="1428658"/>
                </a:cubicBezTo>
                <a:lnTo>
                  <a:pt x="142866" y="1428658"/>
                </a:lnTo>
                <a:cubicBezTo>
                  <a:pt x="63963" y="1428658"/>
                  <a:pt x="0" y="1364695"/>
                  <a:pt x="0" y="1285792"/>
                </a:cubicBezTo>
                <a:lnTo>
                  <a:pt x="0" y="14286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702" tIns="156702" rIns="156702" bIns="462843" numCol="1" spcCol="1270" anchor="t" anchorCtr="0">
            <a:noAutofit/>
          </a:bodyPr>
          <a:lstStyle/>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Flexible</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Transparent</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Collaborative</a:t>
            </a:r>
          </a:p>
        </p:txBody>
      </p:sp>
      <p:sp>
        <p:nvSpPr>
          <p:cNvPr id="13" name="Shape 12">
            <a:extLst>
              <a:ext uri="{FF2B5EF4-FFF2-40B4-BE49-F238E27FC236}">
                <a16:creationId xmlns:a16="http://schemas.microsoft.com/office/drawing/2014/main" id="{D469FB0D-4D75-42CF-8BB8-C7FBDC0DBDF8}"/>
              </a:ext>
            </a:extLst>
          </p:cNvPr>
          <p:cNvSpPr/>
          <p:nvPr/>
        </p:nvSpPr>
        <p:spPr>
          <a:xfrm>
            <a:off x="1352604" y="3429004"/>
            <a:ext cx="2465599" cy="2256637"/>
          </a:xfrm>
          <a:prstGeom prst="leftCircularArrow">
            <a:avLst>
              <a:gd name="adj1" fmla="val 2908"/>
              <a:gd name="adj2" fmla="val 355857"/>
              <a:gd name="adj3" fmla="val 3292198"/>
              <a:gd name="adj4" fmla="val 10185319"/>
              <a:gd name="adj5" fmla="val 3393"/>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B9117818-CECF-4688-9CF9-8DCA915B28D0}"/>
              </a:ext>
            </a:extLst>
          </p:cNvPr>
          <p:cNvSpPr/>
          <p:nvPr/>
        </p:nvSpPr>
        <p:spPr>
          <a:xfrm>
            <a:off x="920556" y="3796181"/>
            <a:ext cx="1675563" cy="1155239"/>
          </a:xfrm>
          <a:custGeom>
            <a:avLst/>
            <a:gdLst>
              <a:gd name="connsiteX0" fmla="*/ 0 w 1421239"/>
              <a:gd name="connsiteY0" fmla="*/ 115524 h 1155239"/>
              <a:gd name="connsiteX1" fmla="*/ 115524 w 1421239"/>
              <a:gd name="connsiteY1" fmla="*/ 0 h 1155239"/>
              <a:gd name="connsiteX2" fmla="*/ 1305715 w 1421239"/>
              <a:gd name="connsiteY2" fmla="*/ 0 h 1155239"/>
              <a:gd name="connsiteX3" fmla="*/ 1421239 w 1421239"/>
              <a:gd name="connsiteY3" fmla="*/ 115524 h 1155239"/>
              <a:gd name="connsiteX4" fmla="*/ 1421239 w 1421239"/>
              <a:gd name="connsiteY4" fmla="*/ 1039715 h 1155239"/>
              <a:gd name="connsiteX5" fmla="*/ 1305715 w 1421239"/>
              <a:gd name="connsiteY5" fmla="*/ 1155239 h 1155239"/>
              <a:gd name="connsiteX6" fmla="*/ 115524 w 1421239"/>
              <a:gd name="connsiteY6" fmla="*/ 1155239 h 1155239"/>
              <a:gd name="connsiteX7" fmla="*/ 0 w 1421239"/>
              <a:gd name="connsiteY7" fmla="*/ 1039715 h 1155239"/>
              <a:gd name="connsiteX8" fmla="*/ 0 w 1421239"/>
              <a:gd name="connsiteY8" fmla="*/ 115524 h 115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39" h="1155239">
                <a:moveTo>
                  <a:pt x="0" y="115524"/>
                </a:moveTo>
                <a:cubicBezTo>
                  <a:pt x="0" y="51722"/>
                  <a:pt x="51722" y="0"/>
                  <a:pt x="115524" y="0"/>
                </a:cubicBezTo>
                <a:lnTo>
                  <a:pt x="1305715" y="0"/>
                </a:lnTo>
                <a:cubicBezTo>
                  <a:pt x="1369517" y="0"/>
                  <a:pt x="1421239" y="51722"/>
                  <a:pt x="1421239" y="115524"/>
                </a:cubicBezTo>
                <a:lnTo>
                  <a:pt x="1421239" y="1039715"/>
                </a:lnTo>
                <a:cubicBezTo>
                  <a:pt x="1421239" y="1103517"/>
                  <a:pt x="1369517" y="1155239"/>
                  <a:pt x="1305715" y="1155239"/>
                </a:cubicBezTo>
                <a:lnTo>
                  <a:pt x="115524" y="1155239"/>
                </a:lnTo>
                <a:cubicBezTo>
                  <a:pt x="51722" y="1155239"/>
                  <a:pt x="0" y="1103517"/>
                  <a:pt x="0" y="1039715"/>
                </a:cubicBezTo>
                <a:lnTo>
                  <a:pt x="0" y="115524"/>
                </a:lnTo>
                <a:close/>
              </a:path>
            </a:pathLst>
          </a:custGeom>
          <a:solidFill>
            <a:srgbClr val="90D8F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31" tIns="57966" rIns="70031" bIns="57966" numCol="1" spcCol="1270" anchor="ctr" anchorCtr="0">
            <a:noAutofit/>
          </a:bodyPr>
          <a:lstStyle/>
          <a:p>
            <a:pPr marL="0" marR="0" lvl="0" indent="0" algn="ctr" defTabSz="844550" rtl="0" eaLnBrk="1" fontAlgn="base" latinLnBrk="0" hangingPunct="1">
              <a:lnSpc>
                <a:spcPct val="90000"/>
              </a:lnSpc>
              <a:spcBef>
                <a:spcPct val="0"/>
              </a:spcBef>
              <a:spcAft>
                <a:spcPct val="3500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Tw Cen MT"/>
                <a:ea typeface="+mn-ea"/>
                <a:cs typeface="+mn-cs"/>
              </a:rPr>
              <a:t>Partnership approach</a:t>
            </a:r>
          </a:p>
        </p:txBody>
      </p:sp>
      <p:sp>
        <p:nvSpPr>
          <p:cNvPr id="15" name="Freeform: Shape 14">
            <a:extLst>
              <a:ext uri="{FF2B5EF4-FFF2-40B4-BE49-F238E27FC236}">
                <a16:creationId xmlns:a16="http://schemas.microsoft.com/office/drawing/2014/main" id="{E2CE82BA-8F5E-4009-B003-73496D20172F}"/>
              </a:ext>
            </a:extLst>
          </p:cNvPr>
          <p:cNvSpPr/>
          <p:nvPr/>
        </p:nvSpPr>
        <p:spPr>
          <a:xfrm>
            <a:off x="2792760" y="3212976"/>
            <a:ext cx="1754160" cy="2115372"/>
          </a:xfrm>
          <a:custGeom>
            <a:avLst/>
            <a:gdLst>
              <a:gd name="connsiteX0" fmla="*/ 0 w 1598894"/>
              <a:gd name="connsiteY0" fmla="*/ 159889 h 2115372"/>
              <a:gd name="connsiteX1" fmla="*/ 159889 w 1598894"/>
              <a:gd name="connsiteY1" fmla="*/ 0 h 2115372"/>
              <a:gd name="connsiteX2" fmla="*/ 1439005 w 1598894"/>
              <a:gd name="connsiteY2" fmla="*/ 0 h 2115372"/>
              <a:gd name="connsiteX3" fmla="*/ 1598894 w 1598894"/>
              <a:gd name="connsiteY3" fmla="*/ 159889 h 2115372"/>
              <a:gd name="connsiteX4" fmla="*/ 1598894 w 1598894"/>
              <a:gd name="connsiteY4" fmla="*/ 1955483 h 2115372"/>
              <a:gd name="connsiteX5" fmla="*/ 1439005 w 1598894"/>
              <a:gd name="connsiteY5" fmla="*/ 2115372 h 2115372"/>
              <a:gd name="connsiteX6" fmla="*/ 159889 w 1598894"/>
              <a:gd name="connsiteY6" fmla="*/ 2115372 h 2115372"/>
              <a:gd name="connsiteX7" fmla="*/ 0 w 1598894"/>
              <a:gd name="connsiteY7" fmla="*/ 1955483 h 2115372"/>
              <a:gd name="connsiteX8" fmla="*/ 0 w 1598894"/>
              <a:gd name="connsiteY8" fmla="*/ 159889 h 211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8894" h="2115372">
                <a:moveTo>
                  <a:pt x="0" y="159889"/>
                </a:moveTo>
                <a:cubicBezTo>
                  <a:pt x="0" y="71585"/>
                  <a:pt x="71585" y="0"/>
                  <a:pt x="159889" y="0"/>
                </a:cubicBezTo>
                <a:lnTo>
                  <a:pt x="1439005" y="0"/>
                </a:lnTo>
                <a:cubicBezTo>
                  <a:pt x="1527309" y="0"/>
                  <a:pt x="1598894" y="71585"/>
                  <a:pt x="1598894" y="159889"/>
                </a:cubicBezTo>
                <a:lnTo>
                  <a:pt x="1598894" y="1955483"/>
                </a:lnTo>
                <a:cubicBezTo>
                  <a:pt x="1598894" y="2043787"/>
                  <a:pt x="1527309" y="2115372"/>
                  <a:pt x="1439005" y="2115372"/>
                </a:cubicBezTo>
                <a:lnTo>
                  <a:pt x="159889" y="2115372"/>
                </a:lnTo>
                <a:cubicBezTo>
                  <a:pt x="71585" y="2115372"/>
                  <a:pt x="0" y="2043787"/>
                  <a:pt x="0" y="1955483"/>
                </a:cubicBezTo>
                <a:lnTo>
                  <a:pt x="0" y="15988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0655" tIns="623949" rIns="170655" bIns="170655" numCol="1" spcCol="1270" anchor="t" anchorCtr="0">
            <a:noAutofit/>
          </a:bodyPr>
          <a:lstStyle/>
          <a:p>
            <a:pPr marL="171450" marR="0" lvl="1" indent="-171450" algn="l" defTabSz="800100" rtl="0" eaLnBrk="1" fontAlgn="base" latinLnBrk="0" hangingPunct="1">
              <a:lnSpc>
                <a:spcPct val="90000"/>
              </a:lnSpc>
              <a:spcBef>
                <a:spcPct val="0"/>
              </a:spcBef>
              <a:spcAft>
                <a:spcPct val="15000"/>
              </a:spcAft>
              <a:buClrTx/>
              <a:buSzTx/>
              <a:buFontTx/>
              <a:buChar char="•"/>
              <a:tabLst/>
              <a:defRPr/>
            </a:pPr>
            <a:endPar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endParaRPr>
          </a:p>
        </p:txBody>
      </p:sp>
      <p:sp>
        <p:nvSpPr>
          <p:cNvPr id="16" name="Arrow: Circular 15">
            <a:extLst>
              <a:ext uri="{FF2B5EF4-FFF2-40B4-BE49-F238E27FC236}">
                <a16:creationId xmlns:a16="http://schemas.microsoft.com/office/drawing/2014/main" id="{9853A0C3-9E12-4DFA-AA96-B6BB8C656379}"/>
              </a:ext>
            </a:extLst>
          </p:cNvPr>
          <p:cNvSpPr/>
          <p:nvPr/>
        </p:nvSpPr>
        <p:spPr>
          <a:xfrm>
            <a:off x="3967150" y="1610142"/>
            <a:ext cx="2354002" cy="2354742"/>
          </a:xfrm>
          <a:prstGeom prst="circularArrow">
            <a:avLst>
              <a:gd name="adj1" fmla="val 2515"/>
              <a:gd name="adj2" fmla="val 304851"/>
              <a:gd name="adj3" fmla="val 19078299"/>
              <a:gd name="adj4" fmla="val 12134171"/>
              <a:gd name="adj5" fmla="val 2934"/>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Freeform: Shape 16">
            <a:extLst>
              <a:ext uri="{FF2B5EF4-FFF2-40B4-BE49-F238E27FC236}">
                <a16:creationId xmlns:a16="http://schemas.microsoft.com/office/drawing/2014/main" id="{CC38E722-4BD5-4020-B3D4-F28E1F36128F}"/>
              </a:ext>
            </a:extLst>
          </p:cNvPr>
          <p:cNvSpPr/>
          <p:nvPr/>
        </p:nvSpPr>
        <p:spPr>
          <a:xfrm>
            <a:off x="3387749" y="2348884"/>
            <a:ext cx="1421239" cy="1150943"/>
          </a:xfrm>
          <a:custGeom>
            <a:avLst/>
            <a:gdLst>
              <a:gd name="connsiteX0" fmla="*/ 0 w 1421239"/>
              <a:gd name="connsiteY0" fmla="*/ 115094 h 1150943"/>
              <a:gd name="connsiteX1" fmla="*/ 115094 w 1421239"/>
              <a:gd name="connsiteY1" fmla="*/ 0 h 1150943"/>
              <a:gd name="connsiteX2" fmla="*/ 1306145 w 1421239"/>
              <a:gd name="connsiteY2" fmla="*/ 0 h 1150943"/>
              <a:gd name="connsiteX3" fmla="*/ 1421239 w 1421239"/>
              <a:gd name="connsiteY3" fmla="*/ 115094 h 1150943"/>
              <a:gd name="connsiteX4" fmla="*/ 1421239 w 1421239"/>
              <a:gd name="connsiteY4" fmla="*/ 1035849 h 1150943"/>
              <a:gd name="connsiteX5" fmla="*/ 1306145 w 1421239"/>
              <a:gd name="connsiteY5" fmla="*/ 1150943 h 1150943"/>
              <a:gd name="connsiteX6" fmla="*/ 115094 w 1421239"/>
              <a:gd name="connsiteY6" fmla="*/ 1150943 h 1150943"/>
              <a:gd name="connsiteX7" fmla="*/ 0 w 1421239"/>
              <a:gd name="connsiteY7" fmla="*/ 1035849 h 1150943"/>
              <a:gd name="connsiteX8" fmla="*/ 0 w 1421239"/>
              <a:gd name="connsiteY8" fmla="*/ 115094 h 115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39" h="1150943">
                <a:moveTo>
                  <a:pt x="0" y="115094"/>
                </a:moveTo>
                <a:cubicBezTo>
                  <a:pt x="0" y="51529"/>
                  <a:pt x="51529" y="0"/>
                  <a:pt x="115094" y="0"/>
                </a:cubicBezTo>
                <a:lnTo>
                  <a:pt x="1306145" y="0"/>
                </a:lnTo>
                <a:cubicBezTo>
                  <a:pt x="1369710" y="0"/>
                  <a:pt x="1421239" y="51529"/>
                  <a:pt x="1421239" y="115094"/>
                </a:cubicBezTo>
                <a:lnTo>
                  <a:pt x="1421239" y="1035849"/>
                </a:lnTo>
                <a:cubicBezTo>
                  <a:pt x="1421239" y="1099414"/>
                  <a:pt x="1369710" y="1150943"/>
                  <a:pt x="1306145" y="1150943"/>
                </a:cubicBezTo>
                <a:lnTo>
                  <a:pt x="115094" y="1150943"/>
                </a:lnTo>
                <a:cubicBezTo>
                  <a:pt x="51529" y="1150943"/>
                  <a:pt x="0" y="1099414"/>
                  <a:pt x="0" y="1035849"/>
                </a:cubicBezTo>
                <a:lnTo>
                  <a:pt x="0" y="115094"/>
                </a:lnTo>
                <a:close/>
              </a:path>
            </a:pathLst>
          </a:custGeom>
          <a:solidFill>
            <a:srgbClr val="BDBCB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9905" tIns="57840" rIns="69905" bIns="57840" numCol="1" spcCol="1270" anchor="ctr" anchorCtr="0">
            <a:noAutofit/>
          </a:bodyPr>
          <a:lstStyle/>
          <a:p>
            <a:pPr marL="0" marR="0" lvl="0" indent="0" algn="ctr" defTabSz="844550" rtl="0" eaLnBrk="1" fontAlgn="base" latinLnBrk="0" hangingPunct="1">
              <a:lnSpc>
                <a:spcPct val="90000"/>
              </a:lnSpc>
              <a:spcBef>
                <a:spcPct val="0"/>
              </a:spcBef>
              <a:spcAft>
                <a:spcPct val="3500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Tw Cen MT"/>
                <a:ea typeface="+mn-ea"/>
                <a:cs typeface="+mn-cs"/>
              </a:rPr>
              <a:t>Robust processes</a:t>
            </a:r>
          </a:p>
        </p:txBody>
      </p:sp>
      <p:sp>
        <p:nvSpPr>
          <p:cNvPr id="18" name="Freeform: Shape 17">
            <a:extLst>
              <a:ext uri="{FF2B5EF4-FFF2-40B4-BE49-F238E27FC236}">
                <a16:creationId xmlns:a16="http://schemas.microsoft.com/office/drawing/2014/main" id="{49D1586E-5214-4AD6-B686-71E55A89769D}"/>
              </a:ext>
            </a:extLst>
          </p:cNvPr>
          <p:cNvSpPr/>
          <p:nvPr/>
        </p:nvSpPr>
        <p:spPr>
          <a:xfrm>
            <a:off x="4988986" y="2154381"/>
            <a:ext cx="1908230" cy="2354743"/>
          </a:xfrm>
          <a:custGeom>
            <a:avLst/>
            <a:gdLst>
              <a:gd name="connsiteX0" fmla="*/ 0 w 1953001"/>
              <a:gd name="connsiteY0" fmla="*/ 195300 h 2594884"/>
              <a:gd name="connsiteX1" fmla="*/ 195300 w 1953001"/>
              <a:gd name="connsiteY1" fmla="*/ 0 h 2594884"/>
              <a:gd name="connsiteX2" fmla="*/ 1757701 w 1953001"/>
              <a:gd name="connsiteY2" fmla="*/ 0 h 2594884"/>
              <a:gd name="connsiteX3" fmla="*/ 1953001 w 1953001"/>
              <a:gd name="connsiteY3" fmla="*/ 195300 h 2594884"/>
              <a:gd name="connsiteX4" fmla="*/ 1953001 w 1953001"/>
              <a:gd name="connsiteY4" fmla="*/ 2399584 h 2594884"/>
              <a:gd name="connsiteX5" fmla="*/ 1757701 w 1953001"/>
              <a:gd name="connsiteY5" fmla="*/ 2594884 h 2594884"/>
              <a:gd name="connsiteX6" fmla="*/ 195300 w 1953001"/>
              <a:gd name="connsiteY6" fmla="*/ 2594884 h 2594884"/>
              <a:gd name="connsiteX7" fmla="*/ 0 w 1953001"/>
              <a:gd name="connsiteY7" fmla="*/ 2399584 h 2594884"/>
              <a:gd name="connsiteX8" fmla="*/ 0 w 1953001"/>
              <a:gd name="connsiteY8" fmla="*/ 195300 h 259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53001" h="2594884">
                <a:moveTo>
                  <a:pt x="0" y="195300"/>
                </a:moveTo>
                <a:cubicBezTo>
                  <a:pt x="0" y="87439"/>
                  <a:pt x="87439" y="0"/>
                  <a:pt x="195300" y="0"/>
                </a:cubicBezTo>
                <a:lnTo>
                  <a:pt x="1757701" y="0"/>
                </a:lnTo>
                <a:cubicBezTo>
                  <a:pt x="1865562" y="0"/>
                  <a:pt x="1953001" y="87439"/>
                  <a:pt x="1953001" y="195300"/>
                </a:cubicBezTo>
                <a:lnTo>
                  <a:pt x="1953001" y="2399584"/>
                </a:lnTo>
                <a:cubicBezTo>
                  <a:pt x="1953001" y="2507445"/>
                  <a:pt x="1865562" y="2594884"/>
                  <a:pt x="1757701" y="2594884"/>
                </a:cubicBezTo>
                <a:lnTo>
                  <a:pt x="195300" y="2594884"/>
                </a:lnTo>
                <a:cubicBezTo>
                  <a:pt x="87439" y="2594884"/>
                  <a:pt x="0" y="2507445"/>
                  <a:pt x="0" y="2399584"/>
                </a:cubicBezTo>
                <a:lnTo>
                  <a:pt x="0" y="19530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1026" tIns="181026" rIns="181026" bIns="737073" numCol="1" spcCol="1270" anchor="t" anchorCtr="0">
            <a:noAutofit/>
          </a:bodyPr>
          <a:lstStyle/>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Designated fund manager</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Comprehensive monitoring</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Proactive; </a:t>
            </a:r>
            <a:b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br>
            <a:r>
              <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rPr>
              <a:t>hands-on investor</a:t>
            </a:r>
          </a:p>
        </p:txBody>
      </p:sp>
      <p:sp>
        <p:nvSpPr>
          <p:cNvPr id="19" name="Shape 18">
            <a:extLst>
              <a:ext uri="{FF2B5EF4-FFF2-40B4-BE49-F238E27FC236}">
                <a16:creationId xmlns:a16="http://schemas.microsoft.com/office/drawing/2014/main" id="{531075A1-A9BC-40A6-8765-DC3B6A7B2EA8}"/>
              </a:ext>
            </a:extLst>
          </p:cNvPr>
          <p:cNvSpPr/>
          <p:nvPr/>
        </p:nvSpPr>
        <p:spPr>
          <a:xfrm rot="20722284">
            <a:off x="6198732" y="3699724"/>
            <a:ext cx="2237945" cy="1939528"/>
          </a:xfrm>
          <a:prstGeom prst="leftCircularArrow">
            <a:avLst>
              <a:gd name="adj1" fmla="val 2913"/>
              <a:gd name="adj2" fmla="val 356507"/>
              <a:gd name="adj3" fmla="val 2798513"/>
              <a:gd name="adj4" fmla="val 9690985"/>
              <a:gd name="adj5" fmla="val 339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Freeform: Shape 19">
            <a:extLst>
              <a:ext uri="{FF2B5EF4-FFF2-40B4-BE49-F238E27FC236}">
                <a16:creationId xmlns:a16="http://schemas.microsoft.com/office/drawing/2014/main" id="{0D8A8FAC-4F2E-4E77-9961-9E74837DA0D5}"/>
              </a:ext>
            </a:extLst>
          </p:cNvPr>
          <p:cNvSpPr/>
          <p:nvPr/>
        </p:nvSpPr>
        <p:spPr>
          <a:xfrm>
            <a:off x="5692005" y="4217981"/>
            <a:ext cx="1421239" cy="1155239"/>
          </a:xfrm>
          <a:custGeom>
            <a:avLst/>
            <a:gdLst>
              <a:gd name="connsiteX0" fmla="*/ 0 w 1421239"/>
              <a:gd name="connsiteY0" fmla="*/ 115524 h 1155239"/>
              <a:gd name="connsiteX1" fmla="*/ 115524 w 1421239"/>
              <a:gd name="connsiteY1" fmla="*/ 0 h 1155239"/>
              <a:gd name="connsiteX2" fmla="*/ 1305715 w 1421239"/>
              <a:gd name="connsiteY2" fmla="*/ 0 h 1155239"/>
              <a:gd name="connsiteX3" fmla="*/ 1421239 w 1421239"/>
              <a:gd name="connsiteY3" fmla="*/ 115524 h 1155239"/>
              <a:gd name="connsiteX4" fmla="*/ 1421239 w 1421239"/>
              <a:gd name="connsiteY4" fmla="*/ 1039715 h 1155239"/>
              <a:gd name="connsiteX5" fmla="*/ 1305715 w 1421239"/>
              <a:gd name="connsiteY5" fmla="*/ 1155239 h 1155239"/>
              <a:gd name="connsiteX6" fmla="*/ 115524 w 1421239"/>
              <a:gd name="connsiteY6" fmla="*/ 1155239 h 1155239"/>
              <a:gd name="connsiteX7" fmla="*/ 0 w 1421239"/>
              <a:gd name="connsiteY7" fmla="*/ 1039715 h 1155239"/>
              <a:gd name="connsiteX8" fmla="*/ 0 w 1421239"/>
              <a:gd name="connsiteY8" fmla="*/ 115524 h 115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39" h="1155239">
                <a:moveTo>
                  <a:pt x="0" y="115524"/>
                </a:moveTo>
                <a:cubicBezTo>
                  <a:pt x="0" y="51722"/>
                  <a:pt x="51722" y="0"/>
                  <a:pt x="115524" y="0"/>
                </a:cubicBezTo>
                <a:lnTo>
                  <a:pt x="1305715" y="0"/>
                </a:lnTo>
                <a:cubicBezTo>
                  <a:pt x="1369517" y="0"/>
                  <a:pt x="1421239" y="51722"/>
                  <a:pt x="1421239" y="115524"/>
                </a:cubicBezTo>
                <a:lnTo>
                  <a:pt x="1421239" y="1039715"/>
                </a:lnTo>
                <a:cubicBezTo>
                  <a:pt x="1421239" y="1103517"/>
                  <a:pt x="1369517" y="1155239"/>
                  <a:pt x="1305715" y="1155239"/>
                </a:cubicBezTo>
                <a:lnTo>
                  <a:pt x="115524" y="1155239"/>
                </a:lnTo>
                <a:cubicBezTo>
                  <a:pt x="51722" y="1155239"/>
                  <a:pt x="0" y="1103517"/>
                  <a:pt x="0" y="1039715"/>
                </a:cubicBezTo>
                <a:lnTo>
                  <a:pt x="0" y="115524"/>
                </a:lnTo>
                <a:close/>
              </a:path>
            </a:pathLst>
          </a:custGeom>
          <a:solidFill>
            <a:srgbClr val="00A3D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31" tIns="57966" rIns="70031" bIns="57966" numCol="1" spcCol="1270" anchor="ctr" anchorCtr="0">
            <a:noAutofit/>
          </a:bodyPr>
          <a:lstStyle/>
          <a:p>
            <a:pPr marL="0" marR="0" lvl="0" indent="0" algn="ctr" defTabSz="844550" rtl="0" eaLnBrk="1" fontAlgn="base" latinLnBrk="0" hangingPunct="1">
              <a:lnSpc>
                <a:spcPct val="90000"/>
              </a:lnSpc>
              <a:spcBef>
                <a:spcPct val="0"/>
              </a:spcBef>
              <a:spcAft>
                <a:spcPct val="3500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Tw Cen MT"/>
                <a:ea typeface="+mn-ea"/>
                <a:cs typeface="+mn-cs"/>
              </a:rPr>
              <a:t>Post deal support</a:t>
            </a:r>
          </a:p>
        </p:txBody>
      </p:sp>
      <p:sp>
        <p:nvSpPr>
          <p:cNvPr id="21" name="Freeform: Shape 20">
            <a:extLst>
              <a:ext uri="{FF2B5EF4-FFF2-40B4-BE49-F238E27FC236}">
                <a16:creationId xmlns:a16="http://schemas.microsoft.com/office/drawing/2014/main" id="{3E36A2C7-7CF0-440C-A095-AB3223D16ECF}"/>
              </a:ext>
            </a:extLst>
          </p:cNvPr>
          <p:cNvSpPr/>
          <p:nvPr/>
        </p:nvSpPr>
        <p:spPr>
          <a:xfrm>
            <a:off x="7323168" y="3212976"/>
            <a:ext cx="1734288" cy="1849432"/>
          </a:xfrm>
          <a:custGeom>
            <a:avLst/>
            <a:gdLst>
              <a:gd name="connsiteX0" fmla="*/ 0 w 1734288"/>
              <a:gd name="connsiteY0" fmla="*/ 173429 h 2106906"/>
              <a:gd name="connsiteX1" fmla="*/ 173429 w 1734288"/>
              <a:gd name="connsiteY1" fmla="*/ 0 h 2106906"/>
              <a:gd name="connsiteX2" fmla="*/ 1560859 w 1734288"/>
              <a:gd name="connsiteY2" fmla="*/ 0 h 2106906"/>
              <a:gd name="connsiteX3" fmla="*/ 1734288 w 1734288"/>
              <a:gd name="connsiteY3" fmla="*/ 173429 h 2106906"/>
              <a:gd name="connsiteX4" fmla="*/ 1734288 w 1734288"/>
              <a:gd name="connsiteY4" fmla="*/ 1933477 h 2106906"/>
              <a:gd name="connsiteX5" fmla="*/ 1560859 w 1734288"/>
              <a:gd name="connsiteY5" fmla="*/ 2106906 h 2106906"/>
              <a:gd name="connsiteX6" fmla="*/ 173429 w 1734288"/>
              <a:gd name="connsiteY6" fmla="*/ 2106906 h 2106906"/>
              <a:gd name="connsiteX7" fmla="*/ 0 w 1734288"/>
              <a:gd name="connsiteY7" fmla="*/ 1933477 h 2106906"/>
              <a:gd name="connsiteX8" fmla="*/ 0 w 1734288"/>
              <a:gd name="connsiteY8" fmla="*/ 173429 h 210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288" h="2106906">
                <a:moveTo>
                  <a:pt x="0" y="173429"/>
                </a:moveTo>
                <a:cubicBezTo>
                  <a:pt x="0" y="77647"/>
                  <a:pt x="77647" y="0"/>
                  <a:pt x="173429" y="0"/>
                </a:cubicBezTo>
                <a:lnTo>
                  <a:pt x="1560859" y="0"/>
                </a:lnTo>
                <a:cubicBezTo>
                  <a:pt x="1656641" y="0"/>
                  <a:pt x="1734288" y="77647"/>
                  <a:pt x="1734288" y="173429"/>
                </a:cubicBezTo>
                <a:lnTo>
                  <a:pt x="1734288" y="1933477"/>
                </a:lnTo>
                <a:cubicBezTo>
                  <a:pt x="1734288" y="2029259"/>
                  <a:pt x="1656641" y="2106906"/>
                  <a:pt x="1560859" y="2106906"/>
                </a:cubicBezTo>
                <a:lnTo>
                  <a:pt x="173429" y="2106906"/>
                </a:lnTo>
                <a:cubicBezTo>
                  <a:pt x="77647" y="2106906"/>
                  <a:pt x="0" y="2029259"/>
                  <a:pt x="0" y="1933477"/>
                </a:cubicBezTo>
                <a:lnTo>
                  <a:pt x="0" y="17342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2311" tIns="623791" rIns="172311" bIns="172311" numCol="1" spcCol="1270" anchor="t" anchorCtr="0">
            <a:noAutofit/>
          </a:bodyPr>
          <a:lstStyle/>
          <a:p>
            <a:pPr marL="171450" marR="0" lvl="1" indent="-171450" algn="l" defTabSz="800100" rtl="0" eaLnBrk="1" fontAlgn="base" latinLnBrk="0" hangingPunct="1">
              <a:lnSpc>
                <a:spcPct val="90000"/>
              </a:lnSpc>
              <a:spcBef>
                <a:spcPct val="0"/>
              </a:spcBef>
              <a:spcAft>
                <a:spcPct val="15000"/>
              </a:spcAft>
              <a:buClrTx/>
              <a:buSzTx/>
              <a:buFontTx/>
              <a:buChar char="•"/>
              <a:tabLst/>
              <a:defRPr/>
            </a:pPr>
            <a:endParaRPr kumimoji="0" lang="en-GB" sz="1800" b="0" i="0" u="none" strike="noStrike" kern="1200" cap="none" spc="0" normalizeH="0" baseline="0" noProof="0" dirty="0">
              <a:ln>
                <a:noFill/>
              </a:ln>
              <a:solidFill>
                <a:srgbClr val="7A7464">
                  <a:hueOff val="0"/>
                  <a:satOff val="0"/>
                  <a:lumOff val="0"/>
                  <a:alphaOff val="0"/>
                </a:srgbClr>
              </a:solidFill>
              <a:effectLst/>
              <a:uLnTx/>
              <a:uFillTx/>
              <a:latin typeface="Tw Cen MT"/>
              <a:ea typeface="+mn-ea"/>
              <a:cs typeface="+mn-cs"/>
            </a:endParaRPr>
          </a:p>
        </p:txBody>
      </p:sp>
      <p:sp>
        <p:nvSpPr>
          <p:cNvPr id="22" name="Freeform: Shape 21">
            <a:extLst>
              <a:ext uri="{FF2B5EF4-FFF2-40B4-BE49-F238E27FC236}">
                <a16:creationId xmlns:a16="http://schemas.microsoft.com/office/drawing/2014/main" id="{C88A65AE-7FCD-45FB-A216-77B62E9F4213}"/>
              </a:ext>
            </a:extLst>
          </p:cNvPr>
          <p:cNvSpPr/>
          <p:nvPr/>
        </p:nvSpPr>
        <p:spPr>
          <a:xfrm>
            <a:off x="7852245" y="2276876"/>
            <a:ext cx="1421239" cy="1150943"/>
          </a:xfrm>
          <a:custGeom>
            <a:avLst/>
            <a:gdLst>
              <a:gd name="connsiteX0" fmla="*/ 0 w 1421239"/>
              <a:gd name="connsiteY0" fmla="*/ 115094 h 1150943"/>
              <a:gd name="connsiteX1" fmla="*/ 115094 w 1421239"/>
              <a:gd name="connsiteY1" fmla="*/ 0 h 1150943"/>
              <a:gd name="connsiteX2" fmla="*/ 1306145 w 1421239"/>
              <a:gd name="connsiteY2" fmla="*/ 0 h 1150943"/>
              <a:gd name="connsiteX3" fmla="*/ 1421239 w 1421239"/>
              <a:gd name="connsiteY3" fmla="*/ 115094 h 1150943"/>
              <a:gd name="connsiteX4" fmla="*/ 1421239 w 1421239"/>
              <a:gd name="connsiteY4" fmla="*/ 1035849 h 1150943"/>
              <a:gd name="connsiteX5" fmla="*/ 1306145 w 1421239"/>
              <a:gd name="connsiteY5" fmla="*/ 1150943 h 1150943"/>
              <a:gd name="connsiteX6" fmla="*/ 115094 w 1421239"/>
              <a:gd name="connsiteY6" fmla="*/ 1150943 h 1150943"/>
              <a:gd name="connsiteX7" fmla="*/ 0 w 1421239"/>
              <a:gd name="connsiteY7" fmla="*/ 1035849 h 1150943"/>
              <a:gd name="connsiteX8" fmla="*/ 0 w 1421239"/>
              <a:gd name="connsiteY8" fmla="*/ 115094 h 115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1239" h="1150943">
                <a:moveTo>
                  <a:pt x="0" y="115094"/>
                </a:moveTo>
                <a:cubicBezTo>
                  <a:pt x="0" y="51529"/>
                  <a:pt x="51529" y="0"/>
                  <a:pt x="115094" y="0"/>
                </a:cubicBezTo>
                <a:lnTo>
                  <a:pt x="1306145" y="0"/>
                </a:lnTo>
                <a:cubicBezTo>
                  <a:pt x="1369710" y="0"/>
                  <a:pt x="1421239" y="51529"/>
                  <a:pt x="1421239" y="115094"/>
                </a:cubicBezTo>
                <a:lnTo>
                  <a:pt x="1421239" y="1035849"/>
                </a:lnTo>
                <a:cubicBezTo>
                  <a:pt x="1421239" y="1099414"/>
                  <a:pt x="1369710" y="1150943"/>
                  <a:pt x="1306145" y="1150943"/>
                </a:cubicBezTo>
                <a:lnTo>
                  <a:pt x="115094" y="1150943"/>
                </a:lnTo>
                <a:cubicBezTo>
                  <a:pt x="51529" y="1150943"/>
                  <a:pt x="0" y="1099414"/>
                  <a:pt x="0" y="1035849"/>
                </a:cubicBezTo>
                <a:lnTo>
                  <a:pt x="0" y="115094"/>
                </a:lnTo>
                <a:close/>
              </a:path>
            </a:pathLst>
          </a:custGeom>
          <a:solidFill>
            <a:srgbClr val="5BCBF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9905" tIns="57840" rIns="69905" bIns="57840" numCol="1" spcCol="1270" anchor="ctr" anchorCtr="0">
            <a:noAutofit/>
          </a:bodyPr>
          <a:lstStyle/>
          <a:p>
            <a:pPr marL="0" marR="0" lvl="0" indent="0" algn="ctr" defTabSz="844550" rtl="0" eaLnBrk="1" fontAlgn="base" latinLnBrk="0" hangingPunct="1">
              <a:lnSpc>
                <a:spcPct val="90000"/>
              </a:lnSpc>
              <a:spcBef>
                <a:spcPct val="0"/>
              </a:spcBef>
              <a:spcAft>
                <a:spcPct val="3500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Tw Cen MT"/>
                <a:ea typeface="+mn-ea"/>
                <a:cs typeface="+mn-cs"/>
              </a:rPr>
              <a:t>Added </a:t>
            </a:r>
            <a:br>
              <a:rPr kumimoji="0" lang="en-GB" sz="2400" b="1" i="0" u="none" strike="noStrike" kern="1200" cap="none" spc="0" normalizeH="0" baseline="0" noProof="0" dirty="0">
                <a:ln>
                  <a:noFill/>
                </a:ln>
                <a:solidFill>
                  <a:prstClr val="white"/>
                </a:solidFill>
                <a:effectLst/>
                <a:uLnTx/>
                <a:uFillTx/>
                <a:latin typeface="Tw Cen MT"/>
                <a:ea typeface="+mn-ea"/>
                <a:cs typeface="+mn-cs"/>
              </a:rPr>
            </a:br>
            <a:r>
              <a:rPr kumimoji="0" lang="en-GB" sz="2400" b="1" i="0" u="none" strike="noStrike" kern="1200" cap="none" spc="0" normalizeH="0" baseline="0" noProof="0" dirty="0">
                <a:ln>
                  <a:noFill/>
                </a:ln>
                <a:solidFill>
                  <a:prstClr val="white"/>
                </a:solidFill>
                <a:effectLst/>
                <a:uLnTx/>
                <a:uFillTx/>
                <a:latin typeface="Tw Cen MT"/>
                <a:ea typeface="+mn-ea"/>
                <a:cs typeface="+mn-cs"/>
              </a:rPr>
              <a:t>Value</a:t>
            </a:r>
          </a:p>
        </p:txBody>
      </p:sp>
      <p:sp>
        <p:nvSpPr>
          <p:cNvPr id="24" name="TextBox 23">
            <a:extLst>
              <a:ext uri="{FF2B5EF4-FFF2-40B4-BE49-F238E27FC236}">
                <a16:creationId xmlns:a16="http://schemas.microsoft.com/office/drawing/2014/main" id="{BFFCFF2F-40E2-4F5B-B99C-6C725D8F1B31}"/>
              </a:ext>
            </a:extLst>
          </p:cNvPr>
          <p:cNvSpPr txBox="1"/>
          <p:nvPr/>
        </p:nvSpPr>
        <p:spPr>
          <a:xfrm>
            <a:off x="2756743" y="3535201"/>
            <a:ext cx="1908229" cy="1671227"/>
          </a:xfrm>
          <a:prstGeom prst="rect">
            <a:avLst/>
          </a:prstGeom>
          <a:noFill/>
        </p:spPr>
        <p:txBody>
          <a:bodyPr wrap="square" rtlCol="0">
            <a:spAutoFit/>
          </a:bodyPr>
          <a:lstStyle/>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Thorough due diligence</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Expert committees</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Swift, sound decision making</a:t>
            </a:r>
          </a:p>
        </p:txBody>
      </p:sp>
      <p:sp>
        <p:nvSpPr>
          <p:cNvPr id="25" name="TextBox 24">
            <a:extLst>
              <a:ext uri="{FF2B5EF4-FFF2-40B4-BE49-F238E27FC236}">
                <a16:creationId xmlns:a16="http://schemas.microsoft.com/office/drawing/2014/main" id="{E2763699-8669-4AF8-A3F5-A6D5E4A2F1CF}"/>
              </a:ext>
            </a:extLst>
          </p:cNvPr>
          <p:cNvSpPr txBox="1"/>
          <p:nvPr/>
        </p:nvSpPr>
        <p:spPr>
          <a:xfrm>
            <a:off x="7329268" y="3501008"/>
            <a:ext cx="1590067" cy="1463478"/>
          </a:xfrm>
          <a:prstGeom prst="rect">
            <a:avLst/>
          </a:prstGeom>
          <a:noFill/>
        </p:spPr>
        <p:txBody>
          <a:bodyPr wrap="square" rtlCol="0">
            <a:spAutoFit/>
          </a:bodyPr>
          <a:lstStyle/>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co-investment</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Upskilling</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Mentoring</a:t>
            </a:r>
          </a:p>
          <a:p>
            <a:pPr marL="171450" marR="0" lvl="1" indent="-171450" algn="l" defTabSz="800100" rtl="0" eaLnBrk="1" fontAlgn="base" latinLnBrk="0" hangingPunct="1">
              <a:lnSpc>
                <a:spcPct val="90000"/>
              </a:lnSpc>
              <a:spcBef>
                <a:spcPct val="0"/>
              </a:spcBef>
              <a:spcAft>
                <a:spcPct val="15000"/>
              </a:spcAft>
              <a:buClrTx/>
              <a:buSzTx/>
              <a:buFontTx/>
              <a:buChar char="•"/>
              <a:tabLst/>
              <a:defRPr/>
            </a:pPr>
            <a:r>
              <a:rPr kumimoji="0" lang="en-GB" sz="1800" b="0" i="0" u="none" strike="noStrike" kern="1200" cap="none" spc="0" normalizeH="0" baseline="0" noProof="0" dirty="0">
                <a:ln>
                  <a:noFill/>
                </a:ln>
                <a:solidFill>
                  <a:srgbClr val="7A7464"/>
                </a:solidFill>
                <a:effectLst/>
                <a:uLnTx/>
                <a:uFillTx/>
                <a:latin typeface="Tw Cen MT"/>
                <a:ea typeface="+mn-ea"/>
                <a:cs typeface="+mn-cs"/>
              </a:rPr>
              <a:t>investment readiness</a:t>
            </a:r>
          </a:p>
        </p:txBody>
      </p:sp>
    </p:spTree>
    <p:extLst>
      <p:ext uri="{BB962C8B-B14F-4D97-AF65-F5344CB8AC3E}">
        <p14:creationId xmlns:p14="http://schemas.microsoft.com/office/powerpoint/2010/main" val="3471492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3C36539A-FB9F-4379-A924-D76BC557ABCB}"/>
              </a:ext>
            </a:extLst>
          </p:cNvPr>
          <p:cNvGrpSpPr/>
          <p:nvPr/>
        </p:nvGrpSpPr>
        <p:grpSpPr>
          <a:xfrm>
            <a:off x="4592960" y="2852936"/>
            <a:ext cx="2854964" cy="1368152"/>
            <a:chOff x="4393275" y="2780928"/>
            <a:chExt cx="2854964" cy="1368152"/>
          </a:xfrm>
        </p:grpSpPr>
        <p:sp>
          <p:nvSpPr>
            <p:cNvPr id="16" name="Oval Callout 37">
              <a:extLst>
                <a:ext uri="{FF2B5EF4-FFF2-40B4-BE49-F238E27FC236}">
                  <a16:creationId xmlns:a16="http://schemas.microsoft.com/office/drawing/2014/main" id="{1D9D3535-2848-42C8-88A9-FB5279FAFE3E}"/>
                </a:ext>
              </a:extLst>
            </p:cNvPr>
            <p:cNvSpPr/>
            <p:nvPr/>
          </p:nvSpPr>
          <p:spPr>
            <a:xfrm flipH="1">
              <a:off x="4435698" y="2780928"/>
              <a:ext cx="2800598" cy="1368152"/>
            </a:xfrm>
            <a:prstGeom prst="wedgeEllipseCallout">
              <a:avLst/>
            </a:prstGeom>
            <a:solidFill>
              <a:srgbClr val="BDBCB7"/>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00A3D5"/>
                </a:solidFill>
                <a:effectLst/>
                <a:uLnTx/>
                <a:uFillTx/>
                <a:latin typeface="VAGRounded LT Light" panose="02000403040000020004" pitchFamily="2" charset="0"/>
                <a:ea typeface="+mn-ea"/>
                <a:cs typeface="+mn-cs"/>
              </a:endParaRPr>
            </a:p>
          </p:txBody>
        </p:sp>
        <p:sp>
          <p:nvSpPr>
            <p:cNvPr id="17" name="TextBox 16">
              <a:extLst>
                <a:ext uri="{FF2B5EF4-FFF2-40B4-BE49-F238E27FC236}">
                  <a16:creationId xmlns:a16="http://schemas.microsoft.com/office/drawing/2014/main" id="{833E3B62-76BA-4430-AF32-8624A13C7D81}"/>
                </a:ext>
              </a:extLst>
            </p:cNvPr>
            <p:cNvSpPr txBox="1"/>
            <p:nvPr/>
          </p:nvSpPr>
          <p:spPr>
            <a:xfrm flipH="1">
              <a:off x="4393275" y="2872573"/>
              <a:ext cx="2854964" cy="10772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A3D5"/>
                  </a:solidFill>
                  <a:effectLst/>
                  <a:uLnTx/>
                  <a:uFillTx/>
                  <a:latin typeface="Arial" charset="0"/>
                  <a:ea typeface="+mn-ea"/>
                  <a:cs typeface="+mn-cs"/>
                </a:rPr>
                <a:t>“responsive,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A3D5"/>
                  </a:solidFill>
                  <a:effectLst/>
                  <a:uLnTx/>
                  <a:uFillTx/>
                  <a:latin typeface="Arial" charset="0"/>
                  <a:ea typeface="+mn-ea"/>
                  <a:cs typeface="+mn-cs"/>
                </a:rPr>
                <a:t>professional</a:t>
              </a:r>
              <a:r>
                <a:rPr kumimoji="0" lang="en-GB" sz="1400" b="0" i="0" u="none" strike="noStrike" kern="1200" cap="none" spc="0" normalizeH="0" baseline="0" noProof="0" dirty="0">
                  <a:ln>
                    <a:noFill/>
                  </a:ln>
                  <a:solidFill>
                    <a:srgbClr val="00A3D5"/>
                  </a:solidFill>
                  <a:effectLst/>
                  <a:uLnTx/>
                  <a:uFillTx/>
                  <a:latin typeface="Arial" charset="0"/>
                  <a:ea typeface="+mn-ea"/>
                  <a:cs typeface="+mn-cs"/>
                </a:rPr>
                <a:t>, friendly…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A3D5"/>
                  </a:solidFill>
                  <a:effectLst/>
                  <a:uLnTx/>
                  <a:uFillTx/>
                  <a:latin typeface="Arial" charset="0"/>
                  <a:ea typeface="+mn-ea"/>
                  <a:cs typeface="+mn-cs"/>
                </a:rPr>
                <a:t>but at the same time </a:t>
              </a:r>
              <a:r>
                <a:rPr kumimoji="0" lang="en-GB" sz="1800" b="0" i="0" u="none" strike="noStrike" kern="1200" cap="none" spc="0" normalizeH="0" baseline="0" noProof="0" dirty="0">
                  <a:ln>
                    <a:noFill/>
                  </a:ln>
                  <a:solidFill>
                    <a:srgbClr val="00A3D5"/>
                  </a:solidFill>
                  <a:effectLst/>
                  <a:uLnTx/>
                  <a:uFillTx/>
                  <a:latin typeface="Arial" charset="0"/>
                  <a:ea typeface="+mn-ea"/>
                  <a:cs typeface="+mn-cs"/>
                </a:rPr>
                <a:t>straight</a:t>
              </a:r>
              <a:r>
                <a:rPr kumimoji="0" lang="en-GB" sz="1400" b="0" i="0" u="none" strike="noStrike" kern="1200" cap="none" spc="0" normalizeH="0" baseline="0" noProof="0" dirty="0">
                  <a:ln>
                    <a:noFill/>
                  </a:ln>
                  <a:solidFill>
                    <a:srgbClr val="00A3D5"/>
                  </a:solidFill>
                  <a:effectLst/>
                  <a:uLnTx/>
                  <a:uFillTx/>
                  <a:latin typeface="Arial" charset="0"/>
                  <a:ea typeface="+mn-ea"/>
                  <a:cs typeface="+mn-cs"/>
                </a:rPr>
                <a:t>, honest and challenging”</a:t>
              </a:r>
            </a:p>
          </p:txBody>
        </p:sp>
      </p:grpSp>
      <p:sp>
        <p:nvSpPr>
          <p:cNvPr id="2" name="Title 1">
            <a:extLst>
              <a:ext uri="{FF2B5EF4-FFF2-40B4-BE49-F238E27FC236}">
                <a16:creationId xmlns:a16="http://schemas.microsoft.com/office/drawing/2014/main" id="{7D1F8E21-0F51-477B-89C7-36B19DCEA0DF}"/>
              </a:ext>
            </a:extLst>
          </p:cNvPr>
          <p:cNvSpPr>
            <a:spLocks noGrp="1"/>
          </p:cNvSpPr>
          <p:nvPr>
            <p:ph type="title"/>
          </p:nvPr>
        </p:nvSpPr>
        <p:spPr/>
        <p:txBody>
          <a:bodyPr/>
          <a:lstStyle/>
          <a:p>
            <a:r>
              <a:rPr lang="en-GB" dirty="0"/>
              <a:t>What Our Clients Say</a:t>
            </a:r>
          </a:p>
        </p:txBody>
      </p:sp>
      <p:sp>
        <p:nvSpPr>
          <p:cNvPr id="3" name="Content Placeholder 2">
            <a:extLst>
              <a:ext uri="{FF2B5EF4-FFF2-40B4-BE49-F238E27FC236}">
                <a16:creationId xmlns:a16="http://schemas.microsoft.com/office/drawing/2014/main" id="{A0956E32-6258-458F-9753-C6544A2E4F06}"/>
              </a:ext>
            </a:extLst>
          </p:cNvPr>
          <p:cNvSpPr>
            <a:spLocks noGrp="1"/>
          </p:cNvSpPr>
          <p:nvPr>
            <p:ph sz="quarter" idx="1"/>
          </p:nvPr>
        </p:nvSpPr>
        <p:spPr>
          <a:xfrm>
            <a:off x="663702" y="1600204"/>
            <a:ext cx="8483346" cy="2150301"/>
          </a:xfrm>
        </p:spPr>
        <p:txBody>
          <a:bodyPr/>
          <a:lstStyle/>
          <a:p>
            <a:r>
              <a:rPr lang="en-GB" dirty="0">
                <a:solidFill>
                  <a:schemeClr val="tx1"/>
                </a:solidFill>
              </a:rPr>
              <a:t>Client survey results: </a:t>
            </a:r>
          </a:p>
          <a:p>
            <a:pPr lvl="1">
              <a:buFont typeface="Wingdings" panose="05000000000000000000" pitchFamily="2" charset="2"/>
              <a:buChar char="ü"/>
            </a:pPr>
            <a:r>
              <a:rPr lang="en-GB" sz="2100" dirty="0">
                <a:solidFill>
                  <a:schemeClr val="tx1"/>
                </a:solidFill>
              </a:rPr>
              <a:t>93% felt FSE relationship contributed to their success</a:t>
            </a:r>
          </a:p>
          <a:p>
            <a:pPr lvl="1">
              <a:buFont typeface="Wingdings" panose="05000000000000000000" pitchFamily="2" charset="2"/>
              <a:buChar char="ü"/>
            </a:pPr>
            <a:r>
              <a:rPr lang="en-GB" sz="2100" dirty="0">
                <a:solidFill>
                  <a:schemeClr val="tx1"/>
                </a:solidFill>
              </a:rPr>
              <a:t>96% would recommend FSE </a:t>
            </a:r>
          </a:p>
          <a:p>
            <a:pPr lvl="1">
              <a:buFont typeface="Wingdings" panose="05000000000000000000" pitchFamily="2" charset="2"/>
              <a:buChar char="ü"/>
            </a:pPr>
            <a:r>
              <a:rPr lang="en-GB" sz="2100" dirty="0">
                <a:solidFill>
                  <a:schemeClr val="tx1"/>
                </a:solidFill>
              </a:rPr>
              <a:t>Av.49% employee growth</a:t>
            </a:r>
          </a:p>
          <a:p>
            <a:pPr lvl="1">
              <a:buFont typeface="Wingdings" panose="05000000000000000000" pitchFamily="2" charset="2"/>
              <a:buChar char="ü"/>
            </a:pPr>
            <a:r>
              <a:rPr lang="en-GB" sz="2100" dirty="0">
                <a:solidFill>
                  <a:schemeClr val="tx1"/>
                </a:solidFill>
              </a:rPr>
              <a:t>Av.64% turnover growth</a:t>
            </a:r>
          </a:p>
          <a:p>
            <a:pPr>
              <a:buFont typeface="Wingdings" panose="05000000000000000000" pitchFamily="2" charset="2"/>
              <a:buChar char="ü"/>
            </a:pPr>
            <a:endParaRPr lang="en-GB" sz="2400" dirty="0"/>
          </a:p>
        </p:txBody>
      </p:sp>
      <p:grpSp>
        <p:nvGrpSpPr>
          <p:cNvPr id="28" name="Group 27">
            <a:extLst>
              <a:ext uri="{FF2B5EF4-FFF2-40B4-BE49-F238E27FC236}">
                <a16:creationId xmlns:a16="http://schemas.microsoft.com/office/drawing/2014/main" id="{6F80E956-CF54-4154-8A07-D5CA1FD4A9C5}"/>
              </a:ext>
            </a:extLst>
          </p:cNvPr>
          <p:cNvGrpSpPr/>
          <p:nvPr/>
        </p:nvGrpSpPr>
        <p:grpSpPr>
          <a:xfrm>
            <a:off x="6969224" y="2491268"/>
            <a:ext cx="2177824" cy="1081748"/>
            <a:chOff x="6642648" y="2420888"/>
            <a:chExt cx="2177824" cy="1081748"/>
          </a:xfrm>
        </p:grpSpPr>
        <p:sp>
          <p:nvSpPr>
            <p:cNvPr id="7" name="Oval Callout 24">
              <a:extLst>
                <a:ext uri="{FF2B5EF4-FFF2-40B4-BE49-F238E27FC236}">
                  <a16:creationId xmlns:a16="http://schemas.microsoft.com/office/drawing/2014/main" id="{1CE5C182-5204-4550-B266-A23CDB618FE9}"/>
                </a:ext>
              </a:extLst>
            </p:cNvPr>
            <p:cNvSpPr/>
            <p:nvPr/>
          </p:nvSpPr>
          <p:spPr>
            <a:xfrm>
              <a:off x="6642648" y="2420888"/>
              <a:ext cx="2177824" cy="1081748"/>
            </a:xfrm>
            <a:prstGeom prst="wedgeEllipseCallout">
              <a:avLst/>
            </a:prstGeom>
            <a:solidFill>
              <a:srgbClr val="00A3D5"/>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808080"/>
                </a:solidFill>
                <a:effectLst/>
                <a:uLnTx/>
                <a:uFillTx/>
                <a:latin typeface="VAGRounded LT Light" panose="02000403040000020004" pitchFamily="2" charset="0"/>
                <a:ea typeface="+mn-ea"/>
                <a:cs typeface="+mn-cs"/>
              </a:endParaRPr>
            </a:p>
          </p:txBody>
        </p:sp>
        <p:sp>
          <p:nvSpPr>
            <p:cNvPr id="8" name="TextBox 7">
              <a:extLst>
                <a:ext uri="{FF2B5EF4-FFF2-40B4-BE49-F238E27FC236}">
                  <a16:creationId xmlns:a16="http://schemas.microsoft.com/office/drawing/2014/main" id="{82802D3D-93E1-4454-8664-49F9FEB0A01C}"/>
                </a:ext>
              </a:extLst>
            </p:cNvPr>
            <p:cNvSpPr txBox="1"/>
            <p:nvPr/>
          </p:nvSpPr>
          <p:spPr>
            <a:xfrm>
              <a:off x="6681654" y="2613169"/>
              <a:ext cx="2062884" cy="86177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charset="0"/>
                  <a:ea typeface="+mn-ea"/>
                  <a:cs typeface="+mn-cs"/>
                </a:rPr>
                <a:t>“a </a:t>
              </a:r>
              <a:r>
                <a:rPr kumimoji="0" lang="en-GB" sz="1800" b="0" i="0" u="none" strike="noStrike" kern="1200" cap="none" spc="0" normalizeH="0" baseline="0" noProof="0" dirty="0">
                  <a:ln>
                    <a:noFill/>
                  </a:ln>
                  <a:solidFill>
                    <a:prstClr val="white"/>
                  </a:solidFill>
                  <a:effectLst/>
                  <a:uLnTx/>
                  <a:uFillTx/>
                  <a:latin typeface="Arial" charset="0"/>
                  <a:ea typeface="+mn-ea"/>
                  <a:cs typeface="+mn-cs"/>
                </a:rPr>
                <a:t>genuine partner</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 who is with you for the </a:t>
              </a:r>
              <a:r>
                <a:rPr kumimoji="0" lang="en-GB" sz="1800" b="0" i="0" u="none" strike="noStrike" kern="1200" cap="none" spc="0" normalizeH="0" baseline="0" noProof="0" dirty="0">
                  <a:ln>
                    <a:noFill/>
                  </a:ln>
                  <a:solidFill>
                    <a:prstClr val="white"/>
                  </a:solidFill>
                  <a:effectLst/>
                  <a:uLnTx/>
                  <a:uFillTx/>
                  <a:latin typeface="Arial" charset="0"/>
                  <a:ea typeface="+mn-ea"/>
                  <a:cs typeface="+mn-cs"/>
                </a:rPr>
                <a:t>long term</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a:t>
              </a:r>
            </a:p>
          </p:txBody>
        </p:sp>
      </p:grpSp>
      <p:grpSp>
        <p:nvGrpSpPr>
          <p:cNvPr id="25" name="Group 24">
            <a:extLst>
              <a:ext uri="{FF2B5EF4-FFF2-40B4-BE49-F238E27FC236}">
                <a16:creationId xmlns:a16="http://schemas.microsoft.com/office/drawing/2014/main" id="{9C1B09CD-C7C3-4991-B1A9-B73C0448B909}"/>
              </a:ext>
            </a:extLst>
          </p:cNvPr>
          <p:cNvGrpSpPr/>
          <p:nvPr/>
        </p:nvGrpSpPr>
        <p:grpSpPr>
          <a:xfrm>
            <a:off x="6681192" y="4162414"/>
            <a:ext cx="2134682" cy="1282810"/>
            <a:chOff x="6735108" y="4205658"/>
            <a:chExt cx="2134682" cy="1282810"/>
          </a:xfrm>
        </p:grpSpPr>
        <p:sp>
          <p:nvSpPr>
            <p:cNvPr id="10" name="Oval Callout 31">
              <a:extLst>
                <a:ext uri="{FF2B5EF4-FFF2-40B4-BE49-F238E27FC236}">
                  <a16:creationId xmlns:a16="http://schemas.microsoft.com/office/drawing/2014/main" id="{B62D6068-3EDB-47BC-84EC-259CECC5F767}"/>
                </a:ext>
              </a:extLst>
            </p:cNvPr>
            <p:cNvSpPr/>
            <p:nvPr/>
          </p:nvSpPr>
          <p:spPr>
            <a:xfrm>
              <a:off x="6735108" y="4205658"/>
              <a:ext cx="2134682" cy="1282810"/>
            </a:xfrm>
            <a:prstGeom prst="wedgeEllipseCallout">
              <a:avLst/>
            </a:prstGeom>
            <a:solidFill>
              <a:srgbClr val="BDBCB7"/>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00A3D5"/>
                </a:solidFill>
                <a:effectLst/>
                <a:uLnTx/>
                <a:uFillTx/>
                <a:latin typeface="VAGRounded LT Light" panose="02000403040000020004" pitchFamily="2" charset="0"/>
                <a:ea typeface="+mn-ea"/>
                <a:cs typeface="+mn-cs"/>
              </a:endParaRPr>
            </a:p>
          </p:txBody>
        </p:sp>
        <p:sp>
          <p:nvSpPr>
            <p:cNvPr id="11" name="TextBox 10">
              <a:extLst>
                <a:ext uri="{FF2B5EF4-FFF2-40B4-BE49-F238E27FC236}">
                  <a16:creationId xmlns:a16="http://schemas.microsoft.com/office/drawing/2014/main" id="{1B91943A-1087-475C-879F-7208CE504760}"/>
                </a:ext>
              </a:extLst>
            </p:cNvPr>
            <p:cNvSpPr txBox="1"/>
            <p:nvPr/>
          </p:nvSpPr>
          <p:spPr>
            <a:xfrm>
              <a:off x="6895525" y="4343073"/>
              <a:ext cx="1885646" cy="104644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A3D5"/>
                  </a:solidFill>
                  <a:effectLst/>
                  <a:uLnTx/>
                  <a:uFillTx/>
                  <a:latin typeface="Arial" charset="0"/>
                  <a:ea typeface="+mn-ea"/>
                  <a:cs typeface="+mn-cs"/>
                </a:rPr>
                <a:t>“feels like a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A3D5"/>
                  </a:solidFill>
                  <a:effectLst/>
                  <a:uLnTx/>
                  <a:uFillTx/>
                  <a:latin typeface="Arial" charset="0"/>
                  <a:ea typeface="+mn-ea"/>
                  <a:cs typeface="+mn-cs"/>
                </a:rPr>
                <a:t>team</a:t>
              </a:r>
              <a:r>
                <a:rPr kumimoji="0" lang="en-GB" sz="1400" b="0" i="0" u="none" strike="noStrike" kern="1200" cap="none" spc="0" normalizeH="0" baseline="0" noProof="0" dirty="0">
                  <a:ln>
                    <a:noFill/>
                  </a:ln>
                  <a:solidFill>
                    <a:srgbClr val="00A3D5"/>
                  </a:solidFill>
                  <a:effectLst/>
                  <a:uLnTx/>
                  <a:uFillTx/>
                  <a:latin typeface="Arial" charset="0"/>
                  <a:ea typeface="+mn-ea"/>
                  <a:cs typeface="+mn-cs"/>
                </a:rPr>
                <a:t> </a:t>
              </a:r>
              <a:r>
                <a:rPr kumimoji="0" lang="en-GB" sz="1800" b="0" i="0" u="none" strike="noStrike" kern="1200" cap="none" spc="0" normalizeH="0" baseline="0" noProof="0" dirty="0">
                  <a:ln>
                    <a:noFill/>
                  </a:ln>
                  <a:solidFill>
                    <a:srgbClr val="00A3D5"/>
                  </a:solidFill>
                  <a:effectLst/>
                  <a:uLnTx/>
                  <a:uFillTx/>
                  <a:latin typeface="Arial" charset="0"/>
                  <a:ea typeface="+mn-ea"/>
                  <a:cs typeface="+mn-cs"/>
                </a:rPr>
                <a:t>effort</a:t>
              </a:r>
              <a:r>
                <a:rPr kumimoji="0" lang="en-GB" sz="1400" b="0" i="0" u="none" strike="noStrike" kern="1200" cap="none" spc="0" normalizeH="0" baseline="0" noProof="0" dirty="0">
                  <a:ln>
                    <a:noFill/>
                  </a:ln>
                  <a:solidFill>
                    <a:srgbClr val="00A3D5"/>
                  </a:solidFill>
                  <a:effectLst/>
                  <a:uLnTx/>
                  <a:uFillTx/>
                  <a:latin typeface="Arial" charset="0"/>
                  <a:ea typeface="+mn-ea"/>
                  <a:cs typeface="+mn-cs"/>
                </a:rPr>
                <a:t>…not a lender borrower relationship</a:t>
              </a:r>
              <a:r>
                <a:rPr kumimoji="0" lang="en-GB" sz="1600" b="0" i="0" u="none" strike="noStrike" kern="1200" cap="none" spc="0" normalizeH="0" baseline="0" noProof="0" dirty="0">
                  <a:ln>
                    <a:noFill/>
                  </a:ln>
                  <a:solidFill>
                    <a:srgbClr val="00A3D5"/>
                  </a:solidFill>
                  <a:effectLst/>
                  <a:uLnTx/>
                  <a:uFillTx/>
                  <a:latin typeface="Arial" charset="0"/>
                  <a:ea typeface="+mn-ea"/>
                  <a:cs typeface="+mn-cs"/>
                </a:rPr>
                <a:t>”</a:t>
              </a:r>
            </a:p>
          </p:txBody>
        </p:sp>
      </p:grpSp>
      <p:grpSp>
        <p:nvGrpSpPr>
          <p:cNvPr id="24" name="Group 23">
            <a:extLst>
              <a:ext uri="{FF2B5EF4-FFF2-40B4-BE49-F238E27FC236}">
                <a16:creationId xmlns:a16="http://schemas.microsoft.com/office/drawing/2014/main" id="{4AAAC179-5086-40A0-BFF8-806E97E38B8A}"/>
              </a:ext>
            </a:extLst>
          </p:cNvPr>
          <p:cNvGrpSpPr/>
          <p:nvPr/>
        </p:nvGrpSpPr>
        <p:grpSpPr>
          <a:xfrm>
            <a:off x="5169028" y="4653140"/>
            <a:ext cx="1874249" cy="869631"/>
            <a:chOff x="4529422" y="4506589"/>
            <a:chExt cx="1874249" cy="869631"/>
          </a:xfrm>
        </p:grpSpPr>
        <p:sp>
          <p:nvSpPr>
            <p:cNvPr id="13" name="Oval Callout 36">
              <a:extLst>
                <a:ext uri="{FF2B5EF4-FFF2-40B4-BE49-F238E27FC236}">
                  <a16:creationId xmlns:a16="http://schemas.microsoft.com/office/drawing/2014/main" id="{C8956B65-ADD7-432C-8E02-F606582C95F4}"/>
                </a:ext>
              </a:extLst>
            </p:cNvPr>
            <p:cNvSpPr/>
            <p:nvPr/>
          </p:nvSpPr>
          <p:spPr>
            <a:xfrm flipH="1">
              <a:off x="4614579" y="4506589"/>
              <a:ext cx="1692237" cy="869631"/>
            </a:xfrm>
            <a:prstGeom prst="wedgeEllipseCallout">
              <a:avLst/>
            </a:prstGeom>
            <a:solidFill>
              <a:srgbClr val="00A3D5"/>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808080"/>
                </a:solidFill>
                <a:effectLst/>
                <a:uLnTx/>
                <a:uFillTx/>
                <a:latin typeface="VAGRounded LT Light" panose="02000403040000020004" pitchFamily="2" charset="0"/>
                <a:ea typeface="+mn-ea"/>
                <a:cs typeface="+mn-cs"/>
              </a:endParaRPr>
            </a:p>
          </p:txBody>
        </p:sp>
        <p:sp>
          <p:nvSpPr>
            <p:cNvPr id="14" name="TextBox 13">
              <a:extLst>
                <a:ext uri="{FF2B5EF4-FFF2-40B4-BE49-F238E27FC236}">
                  <a16:creationId xmlns:a16="http://schemas.microsoft.com/office/drawing/2014/main" id="{A01C3FE5-460B-4565-9E3E-8BEA8851AE16}"/>
                </a:ext>
              </a:extLst>
            </p:cNvPr>
            <p:cNvSpPr txBox="1"/>
            <p:nvPr/>
          </p:nvSpPr>
          <p:spPr>
            <a:xfrm>
              <a:off x="4529422" y="4510517"/>
              <a:ext cx="1874249" cy="86177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charset="0"/>
                  <a:ea typeface="+mn-ea"/>
                  <a:cs typeface="+mn-cs"/>
                </a:rPr>
                <a:t>“looked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charset="0"/>
                  <a:ea typeface="+mn-ea"/>
                  <a:cs typeface="+mn-cs"/>
                </a:rPr>
                <a:t>at the </a:t>
              </a:r>
              <a:r>
                <a:rPr kumimoji="0" lang="en-GB" sz="1800" b="0" i="0" u="none" strike="noStrike" kern="1200" cap="none" spc="0" normalizeH="0" baseline="0" noProof="0" dirty="0">
                  <a:ln>
                    <a:noFill/>
                  </a:ln>
                  <a:solidFill>
                    <a:prstClr val="white"/>
                  </a:solidFill>
                  <a:effectLst/>
                  <a:uLnTx/>
                  <a:uFillTx/>
                  <a:latin typeface="Arial" charset="0"/>
                  <a:ea typeface="+mn-ea"/>
                  <a:cs typeface="+mn-cs"/>
                </a:rPr>
                <a:t>bigger picture</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a:t>
              </a:r>
            </a:p>
          </p:txBody>
        </p:sp>
      </p:grpSp>
      <p:grpSp>
        <p:nvGrpSpPr>
          <p:cNvPr id="18" name="Group 17">
            <a:extLst>
              <a:ext uri="{FF2B5EF4-FFF2-40B4-BE49-F238E27FC236}">
                <a16:creationId xmlns:a16="http://schemas.microsoft.com/office/drawing/2014/main" id="{CADEAA62-1FA6-4BDD-8CDF-97B2EC097204}"/>
              </a:ext>
            </a:extLst>
          </p:cNvPr>
          <p:cNvGrpSpPr/>
          <p:nvPr/>
        </p:nvGrpSpPr>
        <p:grpSpPr>
          <a:xfrm>
            <a:off x="2354859" y="3874691"/>
            <a:ext cx="2526137" cy="1254461"/>
            <a:chOff x="2631595" y="5229200"/>
            <a:chExt cx="2526137" cy="1254461"/>
          </a:xfrm>
        </p:grpSpPr>
        <p:sp>
          <p:nvSpPr>
            <p:cNvPr id="19" name="Oval Callout 27">
              <a:extLst>
                <a:ext uri="{FF2B5EF4-FFF2-40B4-BE49-F238E27FC236}">
                  <a16:creationId xmlns:a16="http://schemas.microsoft.com/office/drawing/2014/main" id="{7E06BC2E-2729-4F37-99DA-65E72A7C306F}"/>
                </a:ext>
              </a:extLst>
            </p:cNvPr>
            <p:cNvSpPr/>
            <p:nvPr/>
          </p:nvSpPr>
          <p:spPr>
            <a:xfrm flipH="1">
              <a:off x="2653157" y="5229200"/>
              <a:ext cx="2432491" cy="1254461"/>
            </a:xfrm>
            <a:prstGeom prst="wedgeEllipseCallout">
              <a:avLst/>
            </a:prstGeom>
            <a:solidFill>
              <a:srgbClr val="00A3D5"/>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808080"/>
                </a:solidFill>
                <a:effectLst/>
                <a:uLnTx/>
                <a:uFillTx/>
                <a:latin typeface="VAGRounded LT Light" panose="02000403040000020004" pitchFamily="2" charset="0"/>
                <a:ea typeface="+mn-ea"/>
                <a:cs typeface="+mn-cs"/>
              </a:endParaRPr>
            </a:p>
          </p:txBody>
        </p:sp>
        <p:sp>
          <p:nvSpPr>
            <p:cNvPr id="20" name="TextBox 19">
              <a:extLst>
                <a:ext uri="{FF2B5EF4-FFF2-40B4-BE49-F238E27FC236}">
                  <a16:creationId xmlns:a16="http://schemas.microsoft.com/office/drawing/2014/main" id="{8F9294D0-7186-4BC2-81AC-7FDFB784E585}"/>
                </a:ext>
              </a:extLst>
            </p:cNvPr>
            <p:cNvSpPr txBox="1"/>
            <p:nvPr/>
          </p:nvSpPr>
          <p:spPr>
            <a:xfrm>
              <a:off x="2631595" y="5283332"/>
              <a:ext cx="2526137"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prstClr val="white"/>
                  </a:solidFill>
                  <a:effectLst/>
                  <a:uLnTx/>
                  <a:uFillTx/>
                  <a:latin typeface="Arial" charset="0"/>
                  <a:ea typeface="+mn-ea"/>
                  <a:cs typeface="+mn-cs"/>
                </a:rPr>
                <a:t>“highly </a:t>
              </a:r>
              <a:r>
                <a:rPr kumimoji="0" lang="en-GB" sz="1800" b="0" i="0" u="none" strike="noStrike" kern="1200" cap="none" spc="0" normalizeH="0" baseline="0" noProof="0" dirty="0">
                  <a:ln>
                    <a:noFill/>
                  </a:ln>
                  <a:solidFill>
                    <a:prstClr val="white"/>
                  </a:solidFill>
                  <a:effectLst/>
                  <a:uLnTx/>
                  <a:uFillTx/>
                  <a:latin typeface="Arial" charset="0"/>
                  <a:ea typeface="+mn-ea"/>
                  <a:cs typeface="+mn-cs"/>
                </a:rPr>
                <a:t>supportive </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a:t>
              </a:r>
              <a:r>
                <a:rPr kumimoji="0" lang="en-GB" sz="1800" b="0" i="0" u="none" strike="noStrike" kern="1200" cap="none" spc="0" normalizeH="0" baseline="0" noProof="0" dirty="0">
                  <a:ln>
                    <a:noFill/>
                  </a:ln>
                  <a:solidFill>
                    <a:prstClr val="white"/>
                  </a:solidFill>
                  <a:effectLst/>
                  <a:uLnTx/>
                  <a:uFillTx/>
                  <a:latin typeface="Arial" charset="0"/>
                  <a:ea typeface="+mn-ea"/>
                  <a:cs typeface="+mn-cs"/>
                </a:rPr>
                <a:t>collaborative</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…definitely </a:t>
              </a:r>
              <a:r>
                <a:rPr kumimoji="0" lang="en-GB" sz="1800" b="0" i="0" u="none" strike="noStrike" kern="1200" cap="none" spc="0" normalizeH="0" baseline="0" noProof="0" dirty="0">
                  <a:ln>
                    <a:noFill/>
                  </a:ln>
                  <a:solidFill>
                    <a:prstClr val="white"/>
                  </a:solidFill>
                  <a:effectLst/>
                  <a:uLnTx/>
                  <a:uFillTx/>
                  <a:latin typeface="Arial" charset="0"/>
                  <a:ea typeface="+mn-ea"/>
                  <a:cs typeface="+mn-cs"/>
                </a:rPr>
                <a:t>not just </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about the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Arial" charset="0"/>
                  <a:ea typeface="+mn-ea"/>
                  <a:cs typeface="+mn-cs"/>
                </a:rPr>
                <a:t>money</a:t>
              </a:r>
              <a:r>
                <a:rPr kumimoji="0" lang="en-GB" sz="1400" b="0" i="0" u="none" strike="noStrike" kern="1200" cap="none" spc="0" normalizeH="0" baseline="0" noProof="0" dirty="0">
                  <a:ln>
                    <a:noFill/>
                  </a:ln>
                  <a:solidFill>
                    <a:prstClr val="white"/>
                  </a:solidFill>
                  <a:effectLst/>
                  <a:uLnTx/>
                  <a:uFillTx/>
                  <a:latin typeface="Arial" charset="0"/>
                  <a:ea typeface="+mn-ea"/>
                  <a:cs typeface="+mn-cs"/>
                </a:rPr>
                <a:t>”</a:t>
              </a:r>
            </a:p>
          </p:txBody>
        </p:sp>
      </p:grpSp>
      <p:grpSp>
        <p:nvGrpSpPr>
          <p:cNvPr id="5" name="Group 4">
            <a:extLst>
              <a:ext uri="{FF2B5EF4-FFF2-40B4-BE49-F238E27FC236}">
                <a16:creationId xmlns:a16="http://schemas.microsoft.com/office/drawing/2014/main" id="{2746984F-A538-4F29-82C7-F5F649117C95}"/>
              </a:ext>
            </a:extLst>
          </p:cNvPr>
          <p:cNvGrpSpPr/>
          <p:nvPr/>
        </p:nvGrpSpPr>
        <p:grpSpPr>
          <a:xfrm>
            <a:off x="1102424" y="4493795"/>
            <a:ext cx="1690336" cy="901159"/>
            <a:chOff x="5658943" y="5568783"/>
            <a:chExt cx="1690336" cy="901159"/>
          </a:xfrm>
        </p:grpSpPr>
        <p:sp>
          <p:nvSpPr>
            <p:cNvPr id="22" name="Oval Callout 25">
              <a:extLst>
                <a:ext uri="{FF2B5EF4-FFF2-40B4-BE49-F238E27FC236}">
                  <a16:creationId xmlns:a16="http://schemas.microsoft.com/office/drawing/2014/main" id="{31F280E2-016F-4921-9E6D-D6D5EE3D64CB}"/>
                </a:ext>
              </a:extLst>
            </p:cNvPr>
            <p:cNvSpPr/>
            <p:nvPr/>
          </p:nvSpPr>
          <p:spPr>
            <a:xfrm flipH="1">
              <a:off x="5658943" y="5568783"/>
              <a:ext cx="1690336" cy="901159"/>
            </a:xfrm>
            <a:prstGeom prst="wedgeEllipseCallout">
              <a:avLst/>
            </a:prstGeom>
            <a:solidFill>
              <a:srgbClr val="BDBCB7"/>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808080"/>
                </a:solidFill>
                <a:effectLst/>
                <a:uLnTx/>
                <a:uFillTx/>
                <a:latin typeface="VAGRounded LT Light" panose="02000403040000020004" pitchFamily="2" charset="0"/>
                <a:ea typeface="+mn-ea"/>
                <a:cs typeface="+mn-cs"/>
              </a:endParaRPr>
            </a:p>
          </p:txBody>
        </p:sp>
        <p:sp>
          <p:nvSpPr>
            <p:cNvPr id="23" name="TextBox 22">
              <a:extLst>
                <a:ext uri="{FF2B5EF4-FFF2-40B4-BE49-F238E27FC236}">
                  <a16:creationId xmlns:a16="http://schemas.microsoft.com/office/drawing/2014/main" id="{B5C76756-943F-48AA-84F0-C0ACED582F31}"/>
                </a:ext>
              </a:extLst>
            </p:cNvPr>
            <p:cNvSpPr txBox="1"/>
            <p:nvPr/>
          </p:nvSpPr>
          <p:spPr>
            <a:xfrm flipH="1">
              <a:off x="5689344" y="5669723"/>
              <a:ext cx="1659935" cy="80021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A3D5"/>
                  </a:solidFill>
                  <a:effectLst/>
                  <a:uLnTx/>
                  <a:uFillTx/>
                  <a:latin typeface="Arial" charset="0"/>
                  <a:ea typeface="+mn-ea"/>
                  <a:cs typeface="+mn-cs"/>
                </a:rPr>
                <a:t>“prepared to </a:t>
              </a:r>
              <a:r>
                <a:rPr kumimoji="0" lang="en-GB" sz="1800" b="0" i="0" u="none" strike="noStrike" kern="1200" cap="none" spc="0" normalizeH="0" baseline="0" noProof="0" dirty="0">
                  <a:ln>
                    <a:noFill/>
                  </a:ln>
                  <a:solidFill>
                    <a:srgbClr val="00A3D5"/>
                  </a:solidFill>
                  <a:effectLst/>
                  <a:uLnTx/>
                  <a:uFillTx/>
                  <a:latin typeface="Arial" charset="0"/>
                  <a:ea typeface="+mn-ea"/>
                  <a:cs typeface="+mn-cs"/>
                </a:rPr>
                <a:t>understand </a:t>
              </a:r>
              <a:r>
                <a:rPr kumimoji="0" lang="en-GB" sz="1400" b="0" i="0" u="none" strike="noStrike" kern="1200" cap="none" spc="0" normalizeH="0" baseline="0" noProof="0" dirty="0">
                  <a:ln>
                    <a:noFill/>
                  </a:ln>
                  <a:solidFill>
                    <a:srgbClr val="00A3D5"/>
                  </a:solidFill>
                  <a:effectLst/>
                  <a:uLnTx/>
                  <a:uFillTx/>
                  <a:latin typeface="Arial" charset="0"/>
                  <a:ea typeface="+mn-ea"/>
                  <a:cs typeface="+mn-cs"/>
                </a:rPr>
                <a:t>our business”</a:t>
              </a:r>
            </a:p>
          </p:txBody>
        </p:sp>
      </p:grpSp>
    </p:spTree>
    <p:extLst>
      <p:ext uri="{BB962C8B-B14F-4D97-AF65-F5344CB8AC3E}">
        <p14:creationId xmlns:p14="http://schemas.microsoft.com/office/powerpoint/2010/main" val="294952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916832"/>
            <a:ext cx="9144000" cy="1180728"/>
          </a:xfrm>
        </p:spPr>
        <p:txBody>
          <a:bodyPr/>
          <a:lstStyle/>
          <a:p>
            <a:pPr algn="ctr"/>
            <a:r>
              <a:rPr lang="en-GB" dirty="0"/>
              <a:t>Contact </a:t>
            </a:r>
          </a:p>
        </p:txBody>
      </p:sp>
      <p:sp>
        <p:nvSpPr>
          <p:cNvPr id="3" name="Subtitle 1">
            <a:extLst>
              <a:ext uri="{FF2B5EF4-FFF2-40B4-BE49-F238E27FC236}">
                <a16:creationId xmlns:a16="http://schemas.microsoft.com/office/drawing/2014/main" id="{A16D2879-08E6-41DD-B9F8-6D6895EBEDDA}"/>
              </a:ext>
            </a:extLst>
          </p:cNvPr>
          <p:cNvSpPr>
            <a:spLocks noGrp="1"/>
          </p:cNvSpPr>
          <p:nvPr>
            <p:ph type="subTitle" idx="1"/>
          </p:nvPr>
        </p:nvSpPr>
        <p:spPr>
          <a:xfrm>
            <a:off x="1784648" y="3212976"/>
            <a:ext cx="6480720" cy="2016224"/>
          </a:xfrm>
        </p:spPr>
        <p:txBody>
          <a:bodyPr/>
          <a:lstStyle/>
          <a:p>
            <a:pPr algn="ctr">
              <a:buSzPct val="101000"/>
            </a:pPr>
            <a:r>
              <a:rPr lang="en-GB" sz="2800" dirty="0"/>
              <a:t>Stuart Nicol</a:t>
            </a:r>
          </a:p>
          <a:p>
            <a:pPr algn="ctr">
              <a:buSzPct val="101000"/>
            </a:pPr>
            <a:r>
              <a:rPr lang="en-GB" sz="2800" dirty="0"/>
              <a:t>stuart.nicol@thefsegroup.com</a:t>
            </a:r>
          </a:p>
          <a:p>
            <a:pPr algn="ctr">
              <a:buSzPct val="101000"/>
            </a:pPr>
            <a:r>
              <a:rPr lang="en-GB" sz="2800" dirty="0"/>
              <a:t>www.ciosif.co.uk</a:t>
            </a:r>
          </a:p>
        </p:txBody>
      </p:sp>
      <p:pic>
        <p:nvPicPr>
          <p:cNvPr id="5" name="Picture 4">
            <a:extLst>
              <a:ext uri="{FF2B5EF4-FFF2-40B4-BE49-F238E27FC236}">
                <a16:creationId xmlns:a16="http://schemas.microsoft.com/office/drawing/2014/main" id="{27B59BE7-ACAD-4839-9309-CBC8A45FAE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6817" y="722952"/>
            <a:ext cx="1656184" cy="689823"/>
          </a:xfrm>
          <a:prstGeom prst="rect">
            <a:avLst/>
          </a:prstGeom>
        </p:spPr>
      </p:pic>
      <p:pic>
        <p:nvPicPr>
          <p:cNvPr id="7" name="Picture 6">
            <a:extLst>
              <a:ext uri="{FF2B5EF4-FFF2-40B4-BE49-F238E27FC236}">
                <a16:creationId xmlns:a16="http://schemas.microsoft.com/office/drawing/2014/main" id="{CA7676C5-FDB7-4D37-BA8C-86D124A5C1A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4488" y="260648"/>
            <a:ext cx="2442866" cy="1336229"/>
          </a:xfrm>
          <a:prstGeom prst="rect">
            <a:avLst/>
          </a:prstGeom>
        </p:spPr>
      </p:pic>
    </p:spTree>
    <p:extLst>
      <p:ext uri="{BB962C8B-B14F-4D97-AF65-F5344CB8AC3E}">
        <p14:creationId xmlns:p14="http://schemas.microsoft.com/office/powerpoint/2010/main" val="1493796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70454-71BF-40CC-ADA4-A58FCE5A81B0}"/>
              </a:ext>
            </a:extLst>
          </p:cNvPr>
          <p:cNvSpPr>
            <a:spLocks noGrp="1"/>
          </p:cNvSpPr>
          <p:nvPr>
            <p:ph type="ctrTitle"/>
          </p:nvPr>
        </p:nvSpPr>
        <p:spPr/>
        <p:txBody>
          <a:bodyPr/>
          <a:lstStyle/>
          <a:p>
            <a:endParaRPr lang="en-GB" dirty="0"/>
          </a:p>
        </p:txBody>
      </p:sp>
      <p:pic>
        <p:nvPicPr>
          <p:cNvPr id="4" name="Picture 3">
            <a:extLst>
              <a:ext uri="{FF2B5EF4-FFF2-40B4-BE49-F238E27FC236}">
                <a16:creationId xmlns:a16="http://schemas.microsoft.com/office/drawing/2014/main" id="{09B1E623-F1C4-485D-A3F1-6F0832A44F23}"/>
              </a:ext>
            </a:extLst>
          </p:cNvPr>
          <p:cNvPicPr>
            <a:picLocks noChangeAspect="1"/>
          </p:cNvPicPr>
          <p:nvPr/>
        </p:nvPicPr>
        <p:blipFill>
          <a:blip r:embed="rId2"/>
          <a:stretch>
            <a:fillRect/>
          </a:stretch>
        </p:blipFill>
        <p:spPr>
          <a:xfrm>
            <a:off x="806178" y="2937211"/>
            <a:ext cx="999831" cy="835224"/>
          </a:xfrm>
          <a:prstGeom prst="rect">
            <a:avLst/>
          </a:prstGeom>
        </p:spPr>
      </p:pic>
      <p:sp>
        <p:nvSpPr>
          <p:cNvPr id="3" name="Subtitle 2">
            <a:extLst>
              <a:ext uri="{FF2B5EF4-FFF2-40B4-BE49-F238E27FC236}">
                <a16:creationId xmlns:a16="http://schemas.microsoft.com/office/drawing/2014/main" id="{A8C654DB-6E77-43CB-987C-179497FC11C0}"/>
              </a:ext>
            </a:extLst>
          </p:cNvPr>
          <p:cNvSpPr>
            <a:spLocks noGrp="1"/>
          </p:cNvSpPr>
          <p:nvPr>
            <p:ph type="subTitle" idx="1"/>
          </p:nvPr>
        </p:nvSpPr>
        <p:spPr>
          <a:xfrm>
            <a:off x="1051933" y="2286000"/>
            <a:ext cx="5640917" cy="2667000"/>
          </a:xfrm>
        </p:spPr>
        <p:txBody>
          <a:bodyPr/>
          <a:lstStyle/>
          <a:p>
            <a:r>
              <a:rPr lang="en-GB" sz="2800" dirty="0">
                <a:solidFill>
                  <a:srgbClr val="212952"/>
                </a:solidFill>
              </a:rPr>
              <a:t>Please follow us and tweet:</a:t>
            </a:r>
          </a:p>
          <a:p>
            <a:r>
              <a:rPr lang="en-GB" sz="2800" dirty="0">
                <a:solidFill>
                  <a:srgbClr val="212952"/>
                </a:solidFill>
              </a:rPr>
              <a:t>		@CIOSIFBBB</a:t>
            </a:r>
          </a:p>
          <a:p>
            <a:r>
              <a:rPr lang="en-GB" sz="2800" dirty="0">
                <a:solidFill>
                  <a:srgbClr val="212952"/>
                </a:solidFill>
              </a:rPr>
              <a:t>		#CIOSIF </a:t>
            </a:r>
          </a:p>
        </p:txBody>
      </p:sp>
    </p:spTree>
    <p:extLst>
      <p:ext uri="{BB962C8B-B14F-4D97-AF65-F5344CB8AC3E}">
        <p14:creationId xmlns:p14="http://schemas.microsoft.com/office/powerpoint/2010/main" val="25155022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1569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0463D-0F70-40C9-BC27-076CC9B15B90}"/>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72AB3DE1-EEC5-4112-A27A-C743163389E2}"/>
              </a:ext>
            </a:extLst>
          </p:cNvPr>
          <p:cNvSpPr>
            <a:spLocks noGrp="1"/>
          </p:cNvSpPr>
          <p:nvPr>
            <p:ph type="subTitle" idx="1"/>
          </p:nvPr>
        </p:nvSpPr>
        <p:spPr>
          <a:xfrm>
            <a:off x="342895" y="2286000"/>
            <a:ext cx="6173408" cy="2667000"/>
          </a:xfrm>
        </p:spPr>
        <p:txBody>
          <a:bodyPr/>
          <a:lstStyle/>
          <a:p>
            <a:endParaRPr lang="en-GB" dirty="0"/>
          </a:p>
          <a:p>
            <a:r>
              <a:rPr lang="en-GB" sz="2800" dirty="0">
                <a:solidFill>
                  <a:srgbClr val="212952"/>
                </a:solidFill>
              </a:rPr>
              <a:t>John </a:t>
            </a:r>
            <a:r>
              <a:rPr lang="en-GB" sz="2800" dirty="0" err="1">
                <a:solidFill>
                  <a:srgbClr val="212952"/>
                </a:solidFill>
              </a:rPr>
              <a:t>Acornley</a:t>
            </a:r>
            <a:endParaRPr lang="en-GB" sz="2800" dirty="0">
              <a:solidFill>
                <a:srgbClr val="212952"/>
              </a:solidFill>
            </a:endParaRPr>
          </a:p>
          <a:p>
            <a:r>
              <a:rPr lang="en-GB" sz="2800" dirty="0">
                <a:solidFill>
                  <a:srgbClr val="212952"/>
                </a:solidFill>
              </a:rPr>
              <a:t>Board Director </a:t>
            </a:r>
          </a:p>
          <a:p>
            <a:r>
              <a:rPr lang="en-GB" sz="2800" dirty="0">
                <a:solidFill>
                  <a:srgbClr val="212952"/>
                </a:solidFill>
              </a:rPr>
              <a:t>Cornwall &amp; Isles of Scilly LEP </a:t>
            </a:r>
          </a:p>
        </p:txBody>
      </p:sp>
    </p:spTree>
    <p:extLst>
      <p:ext uri="{BB962C8B-B14F-4D97-AF65-F5344CB8AC3E}">
        <p14:creationId xmlns:p14="http://schemas.microsoft.com/office/powerpoint/2010/main" val="525367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1C2E62-3F19-40C2-A526-43CB70927C61}"/>
              </a:ext>
            </a:extLst>
          </p:cNvPr>
          <p:cNvPicPr>
            <a:picLocks noChangeAspect="1"/>
          </p:cNvPicPr>
          <p:nvPr/>
        </p:nvPicPr>
        <p:blipFill>
          <a:blip r:embed="rId2"/>
          <a:stretch>
            <a:fillRect/>
          </a:stretch>
        </p:blipFill>
        <p:spPr>
          <a:xfrm>
            <a:off x="6135757" y="5510847"/>
            <a:ext cx="3439702" cy="1215064"/>
          </a:xfrm>
          <a:prstGeom prst="rect">
            <a:avLst/>
          </a:prstGeom>
        </p:spPr>
      </p:pic>
      <p:pic>
        <p:nvPicPr>
          <p:cNvPr id="3" name="Picture 2">
            <a:extLst>
              <a:ext uri="{FF2B5EF4-FFF2-40B4-BE49-F238E27FC236}">
                <a16:creationId xmlns:a16="http://schemas.microsoft.com/office/drawing/2014/main" id="{0AF572E0-CE81-4092-9361-CA032824F0D8}"/>
              </a:ext>
            </a:extLst>
          </p:cNvPr>
          <p:cNvPicPr>
            <a:picLocks noChangeAspect="1"/>
          </p:cNvPicPr>
          <p:nvPr/>
        </p:nvPicPr>
        <p:blipFill>
          <a:blip r:embed="rId3"/>
          <a:stretch>
            <a:fillRect/>
          </a:stretch>
        </p:blipFill>
        <p:spPr>
          <a:xfrm>
            <a:off x="473765" y="132088"/>
            <a:ext cx="9054546" cy="5305964"/>
          </a:xfrm>
          <a:prstGeom prst="rect">
            <a:avLst/>
          </a:prstGeom>
        </p:spPr>
      </p:pic>
      <p:sp>
        <p:nvSpPr>
          <p:cNvPr id="5" name="TextBox 4">
            <a:extLst>
              <a:ext uri="{FF2B5EF4-FFF2-40B4-BE49-F238E27FC236}">
                <a16:creationId xmlns:a16="http://schemas.microsoft.com/office/drawing/2014/main" id="{57F3FA41-0C32-4AB8-B657-C6BD311BB0B3}"/>
              </a:ext>
            </a:extLst>
          </p:cNvPr>
          <p:cNvSpPr txBox="1"/>
          <p:nvPr/>
        </p:nvSpPr>
        <p:spPr>
          <a:xfrm>
            <a:off x="1702904" y="977348"/>
            <a:ext cx="4432853" cy="3260035"/>
          </a:xfrm>
          <a:prstGeom prst="rect">
            <a:avLst/>
          </a:prstGeom>
          <a:noFill/>
        </p:spPr>
        <p:txBody>
          <a:bodyPr wrap="square" rtlCol="0">
            <a:spAutoFit/>
          </a:bodyPr>
          <a:lstStyle/>
          <a:p>
            <a:endParaRPr lang="en-GB" dirty="0"/>
          </a:p>
        </p:txBody>
      </p:sp>
      <p:sp>
        <p:nvSpPr>
          <p:cNvPr id="6" name="TextBox 5">
            <a:extLst>
              <a:ext uri="{FF2B5EF4-FFF2-40B4-BE49-F238E27FC236}">
                <a16:creationId xmlns:a16="http://schemas.microsoft.com/office/drawing/2014/main" id="{52F34A22-3144-4005-AE8B-F0E259A5FD0A}"/>
              </a:ext>
            </a:extLst>
          </p:cNvPr>
          <p:cNvSpPr txBox="1"/>
          <p:nvPr/>
        </p:nvSpPr>
        <p:spPr>
          <a:xfrm>
            <a:off x="923826" y="252546"/>
            <a:ext cx="5715513" cy="2554545"/>
          </a:xfrm>
          <a:prstGeom prst="rect">
            <a:avLst/>
          </a:prstGeom>
          <a:noFill/>
        </p:spPr>
        <p:txBody>
          <a:bodyPr wrap="square" rtlCol="0">
            <a:spAutoFit/>
          </a:bodyPr>
          <a:lstStyle/>
          <a:p>
            <a:pPr lvl="0" defTabSz="914400"/>
            <a:r>
              <a:rPr lang="en-GB" sz="4000" dirty="0">
                <a:solidFill>
                  <a:prstClr val="white"/>
                </a:solidFill>
                <a:effectLst>
                  <a:outerShdw blurRad="38100" dist="38100" dir="2700000" algn="tl">
                    <a:srgbClr val="000000">
                      <a:alpha val="43137"/>
                    </a:srgbClr>
                  </a:outerShdw>
                </a:effectLst>
              </a:rPr>
              <a:t>Cornwall &amp; Isles of Scilly</a:t>
            </a:r>
          </a:p>
          <a:p>
            <a:pPr lvl="0" defTabSz="914400"/>
            <a:endParaRPr lang="en-GB" sz="4000" dirty="0">
              <a:solidFill>
                <a:prstClr val="white"/>
              </a:solidFill>
            </a:endParaRPr>
          </a:p>
          <a:p>
            <a:pPr lvl="0" defTabSz="914400"/>
            <a:r>
              <a:rPr lang="en-GB" sz="4000" dirty="0">
                <a:solidFill>
                  <a:prstClr val="white"/>
                </a:solidFill>
                <a:effectLst>
                  <a:outerShdw blurRad="38100" dist="38100" dir="2700000" algn="tl">
                    <a:srgbClr val="000000">
                      <a:alpha val="43137"/>
                    </a:srgbClr>
                  </a:outerShdw>
                </a:effectLst>
              </a:rPr>
              <a:t>the natural place to grow great business…</a:t>
            </a:r>
          </a:p>
        </p:txBody>
      </p:sp>
      <p:sp>
        <p:nvSpPr>
          <p:cNvPr id="4" name="TextBox 3">
            <a:extLst>
              <a:ext uri="{FF2B5EF4-FFF2-40B4-BE49-F238E27FC236}">
                <a16:creationId xmlns:a16="http://schemas.microsoft.com/office/drawing/2014/main" id="{2A9B79AE-0366-461A-929B-49EDC254C206}"/>
              </a:ext>
            </a:extLst>
          </p:cNvPr>
          <p:cNvSpPr txBox="1"/>
          <p:nvPr/>
        </p:nvSpPr>
        <p:spPr>
          <a:xfrm>
            <a:off x="923827" y="4147794"/>
            <a:ext cx="4647414" cy="952107"/>
          </a:xfrm>
          <a:prstGeom prst="rect">
            <a:avLst/>
          </a:prstGeom>
          <a:noFill/>
        </p:spPr>
        <p:txBody>
          <a:bodyPr wrap="square" rtlCol="0">
            <a:spAutoFit/>
          </a:bodyPr>
          <a:lstStyle/>
          <a:p>
            <a:pPr defTabSz="914400"/>
            <a:r>
              <a:rPr lang="en-GB" b="1">
                <a:solidFill>
                  <a:prstClr val="white"/>
                </a:solidFill>
                <a:effectLst>
                  <a:outerShdw blurRad="38100" dist="38100" dir="2700000" algn="tl">
                    <a:srgbClr val="000000">
                      <a:alpha val="43137"/>
                    </a:srgbClr>
                  </a:outerShdw>
                </a:effectLst>
              </a:rPr>
              <a:t>John Acornley </a:t>
            </a:r>
          </a:p>
          <a:p>
            <a:pPr defTabSz="914400"/>
            <a:r>
              <a:rPr lang="en-GB">
                <a:solidFill>
                  <a:prstClr val="white"/>
                </a:solidFill>
                <a:effectLst>
                  <a:outerShdw blurRad="38100" dist="38100" dir="2700000" algn="tl">
                    <a:srgbClr val="000000">
                      <a:alpha val="43137"/>
                    </a:srgbClr>
                  </a:outerShdw>
                </a:effectLst>
              </a:rPr>
              <a:t>CIoS LEP Board Director</a:t>
            </a:r>
          </a:p>
          <a:p>
            <a:pPr defTabSz="914400"/>
            <a:r>
              <a:rPr lang="en-GB">
                <a:solidFill>
                  <a:prstClr val="white"/>
                </a:solidFill>
                <a:effectLst>
                  <a:outerShdw blurRad="38100" dist="38100" dir="2700000" algn="tl">
                    <a:srgbClr val="000000">
                      <a:alpha val="43137"/>
                    </a:srgbClr>
                  </a:outerShdw>
                </a:effectLst>
              </a:rPr>
              <a:t>Chair, CIoS Investment Fund Advisory Board</a:t>
            </a:r>
            <a:endParaRPr lang="en-GB"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91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88950" y="5432426"/>
            <a:ext cx="4572000" cy="646331"/>
          </a:xfrm>
          <a:prstGeom prst="rect">
            <a:avLst/>
          </a:prstGeom>
        </p:spPr>
        <p:txBody>
          <a:bodyPr>
            <a:spAutoFit/>
          </a:bodyPr>
          <a:lstStyle/>
          <a:p>
            <a:pPr defTabSz="914400">
              <a:defRPr/>
            </a:pPr>
            <a:endParaRPr lang="en-GB" dirty="0">
              <a:solidFill>
                <a:prstClr val="black">
                  <a:lumMod val="75000"/>
                  <a:lumOff val="25000"/>
                </a:prstClr>
              </a:solidFill>
              <a:latin typeface="Calibri"/>
              <a:cs typeface="Calibri" panose="020F0502020204030204" pitchFamily="34" charset="0"/>
            </a:endParaRPr>
          </a:p>
          <a:p>
            <a:pPr defTabSz="914400">
              <a:defRPr/>
            </a:pPr>
            <a:endParaRPr lang="en-GB" b="1" dirty="0">
              <a:solidFill>
                <a:prstClr val="black">
                  <a:lumMod val="65000"/>
                  <a:lumOff val="35000"/>
                </a:prstClr>
              </a:solidFill>
              <a:latin typeface="Calibri" panose="020F0502020204030204" pitchFamily="34" charset="0"/>
              <a:cs typeface="Calibri" panose="020F0502020204030204" pitchFamily="34" charset="0"/>
            </a:endParaRPr>
          </a:p>
        </p:txBody>
      </p:sp>
      <p:sp>
        <p:nvSpPr>
          <p:cNvPr id="9" name="Rectangle 8"/>
          <p:cNvSpPr/>
          <p:nvPr/>
        </p:nvSpPr>
        <p:spPr>
          <a:xfrm>
            <a:off x="6897688" y="5876925"/>
            <a:ext cx="2482850" cy="8651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GB">
              <a:solidFill>
                <a:prstClr val="white"/>
              </a:solidFill>
              <a:latin typeface="Calibri"/>
            </a:endParaRPr>
          </a:p>
        </p:txBody>
      </p:sp>
      <p:pic>
        <p:nvPicPr>
          <p:cNvPr id="6150"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5802" y="5928153"/>
            <a:ext cx="2344737" cy="82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TextBox 11"/>
          <p:cNvSpPr txBox="1">
            <a:spLocks noChangeArrowheads="1"/>
          </p:cNvSpPr>
          <p:nvPr/>
        </p:nvSpPr>
        <p:spPr bwMode="auto">
          <a:xfrm>
            <a:off x="600075" y="4875214"/>
            <a:ext cx="56276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defTabSz="914400" eaLnBrk="1" hangingPunct="1">
              <a:spcBef>
                <a:spcPct val="0"/>
              </a:spcBef>
              <a:buNone/>
            </a:pPr>
            <a:r>
              <a:rPr lang="en-GB" altLang="en-US" sz="3600" dirty="0">
                <a:solidFill>
                  <a:srgbClr val="4BACC6">
                    <a:lumMod val="75000"/>
                  </a:srgbClr>
                </a:solidFill>
                <a:latin typeface="Trebuchet MS" pitchFamily="34" charset="0"/>
              </a:rPr>
              <a:t>- cioslep.com</a:t>
            </a:r>
          </a:p>
          <a:p>
            <a:pPr defTabSz="914400" eaLnBrk="1" hangingPunct="1">
              <a:spcBef>
                <a:spcPct val="0"/>
              </a:spcBef>
              <a:buNone/>
            </a:pPr>
            <a:r>
              <a:rPr lang="en-GB" altLang="en-US" sz="3600" dirty="0">
                <a:solidFill>
                  <a:srgbClr val="4BACC6">
                    <a:lumMod val="75000"/>
                  </a:srgbClr>
                </a:solidFill>
                <a:latin typeface="Trebuchet MS" pitchFamily="34" charset="0"/>
              </a:rPr>
              <a:t>- @</a:t>
            </a:r>
            <a:r>
              <a:rPr lang="en-GB" altLang="en-US" sz="3600" dirty="0" err="1">
                <a:solidFill>
                  <a:srgbClr val="4BACC6">
                    <a:lumMod val="75000"/>
                  </a:srgbClr>
                </a:solidFill>
                <a:latin typeface="Trebuchet MS" pitchFamily="34" charset="0"/>
              </a:rPr>
              <a:t>LEPCornwall_IoS</a:t>
            </a:r>
            <a:endParaRPr lang="en-GB" altLang="en-US" sz="3600" dirty="0">
              <a:solidFill>
                <a:srgbClr val="4BACC6">
                  <a:lumMod val="75000"/>
                </a:srgbClr>
              </a:solidFill>
              <a:latin typeface="Trebuchet MS" pitchFamily="34" charset="0"/>
            </a:endParaRPr>
          </a:p>
          <a:p>
            <a:pPr defTabSz="914400" eaLnBrk="1" hangingPunct="1">
              <a:spcBef>
                <a:spcPct val="0"/>
              </a:spcBef>
              <a:buNone/>
            </a:pPr>
            <a:r>
              <a:rPr lang="en-GB" altLang="en-US" sz="3600" dirty="0">
                <a:solidFill>
                  <a:srgbClr val="4BACC6">
                    <a:lumMod val="75000"/>
                  </a:srgbClr>
                </a:solidFill>
                <a:latin typeface="Trebuchet MS" pitchFamily="34" charset="0"/>
              </a:rPr>
              <a:t>- #</a:t>
            </a:r>
            <a:r>
              <a:rPr lang="en-GB" altLang="en-US" sz="3600" dirty="0" err="1">
                <a:solidFill>
                  <a:srgbClr val="4BACC6">
                    <a:lumMod val="75000"/>
                  </a:srgbClr>
                </a:solidFill>
                <a:latin typeface="Trebuchet MS" pitchFamily="34" charset="0"/>
              </a:rPr>
              <a:t>TenOpportunities</a:t>
            </a:r>
            <a:endParaRPr lang="en-GB" altLang="en-US" sz="3600" dirty="0">
              <a:solidFill>
                <a:srgbClr val="4BACC6">
                  <a:lumMod val="75000"/>
                </a:srgbClr>
              </a:solidFill>
              <a:latin typeface="Trebuchet MS" pitchFamily="34" charset="0"/>
            </a:endParaRPr>
          </a:p>
        </p:txBody>
      </p:sp>
      <p:pic>
        <p:nvPicPr>
          <p:cNvPr id="1026" name="Picture 5" descr="image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075" y="188641"/>
            <a:ext cx="3135134" cy="45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4442869" y="476672"/>
            <a:ext cx="4320480" cy="3161794"/>
            <a:chOff x="4211960" y="593747"/>
            <a:chExt cx="4320480" cy="3161794"/>
          </a:xfrm>
        </p:grpSpPr>
        <p:pic>
          <p:nvPicPr>
            <p:cNvPr id="1027" name="Picture 5"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1960" y="620688"/>
              <a:ext cx="21240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6" descr="image00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41197" y="593747"/>
              <a:ext cx="2191243" cy="316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p:cNvSpPr txBox="1"/>
          <p:nvPr/>
        </p:nvSpPr>
        <p:spPr>
          <a:xfrm>
            <a:off x="3856686" y="3733706"/>
            <a:ext cx="5492849" cy="1477328"/>
          </a:xfrm>
          <a:prstGeom prst="rect">
            <a:avLst/>
          </a:prstGeom>
          <a:noFill/>
        </p:spPr>
        <p:txBody>
          <a:bodyPr wrap="square" rtlCol="0">
            <a:spAutoFit/>
          </a:bodyPr>
          <a:lstStyle/>
          <a:p>
            <a:pPr marL="285750" indent="-285750" defTabSz="914400">
              <a:buFont typeface="Arial" panose="020B0604020202020204" pitchFamily="34" charset="0"/>
              <a:buChar char="•"/>
            </a:pPr>
            <a:r>
              <a:rPr lang="en-GB" dirty="0">
                <a:solidFill>
                  <a:srgbClr val="4BACC6">
                    <a:lumMod val="75000"/>
                  </a:srgbClr>
                </a:solidFill>
                <a:latin typeface="Calibri"/>
              </a:rPr>
              <a:t>After consultation across </a:t>
            </a:r>
            <a:r>
              <a:rPr lang="en-GB" dirty="0" err="1">
                <a:solidFill>
                  <a:srgbClr val="4BACC6">
                    <a:lumMod val="75000"/>
                  </a:srgbClr>
                </a:solidFill>
                <a:latin typeface="Calibri"/>
              </a:rPr>
              <a:t>CIoS</a:t>
            </a:r>
            <a:r>
              <a:rPr lang="en-GB" dirty="0">
                <a:solidFill>
                  <a:srgbClr val="4BACC6">
                    <a:lumMod val="75000"/>
                  </a:srgbClr>
                </a:solidFill>
                <a:latin typeface="Calibri"/>
              </a:rPr>
              <a:t> the LEP has refreshed the 10 Opportunities to include feedback from the business community. </a:t>
            </a:r>
          </a:p>
          <a:p>
            <a:pPr marL="285750" indent="-285750" defTabSz="914400">
              <a:buFont typeface="Arial" panose="020B0604020202020204" pitchFamily="34" charset="0"/>
              <a:buChar char="•"/>
            </a:pPr>
            <a:r>
              <a:rPr lang="en-GB" dirty="0">
                <a:solidFill>
                  <a:srgbClr val="4BACC6">
                    <a:lumMod val="75000"/>
                  </a:srgbClr>
                </a:solidFill>
                <a:latin typeface="Calibri"/>
              </a:rPr>
              <a:t>This will help form the basis of a </a:t>
            </a:r>
            <a:r>
              <a:rPr lang="en-GB" dirty="0" err="1">
                <a:solidFill>
                  <a:srgbClr val="4BACC6">
                    <a:lumMod val="75000"/>
                  </a:srgbClr>
                </a:solidFill>
                <a:latin typeface="Calibri"/>
              </a:rPr>
              <a:t>CIoS</a:t>
            </a:r>
            <a:r>
              <a:rPr lang="en-GB" dirty="0">
                <a:solidFill>
                  <a:srgbClr val="4BACC6">
                    <a:lumMod val="75000"/>
                  </a:srgbClr>
                </a:solidFill>
                <a:latin typeface="Calibri"/>
              </a:rPr>
              <a:t> Local Industrial Strategy in the coming months. </a:t>
            </a:r>
          </a:p>
        </p:txBody>
      </p:sp>
    </p:spTree>
    <p:custDataLst>
      <p:tags r:id="rId1"/>
    </p:custDataLst>
    <p:extLst>
      <p:ext uri="{BB962C8B-B14F-4D97-AF65-F5344CB8AC3E}">
        <p14:creationId xmlns:p14="http://schemas.microsoft.com/office/powerpoint/2010/main" val="3096530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48544" y="476672"/>
            <a:ext cx="8229600" cy="1143000"/>
          </a:xfrm>
        </p:spPr>
        <p:txBody>
          <a:bodyPr>
            <a:normAutofit fontScale="90000"/>
          </a:bodyPr>
          <a:lstStyle/>
          <a:p>
            <a:r>
              <a:rPr lang="en-GB" sz="3600" b="1" dirty="0">
                <a:solidFill>
                  <a:srgbClr val="C00000"/>
                </a:solidFill>
              </a:rPr>
              <a:t>Cornwall &amp; Isles of Scilly Finance Landscape </a:t>
            </a:r>
            <a:br>
              <a:rPr lang="en-GB" b="1" dirty="0">
                <a:solidFill>
                  <a:srgbClr val="C00000"/>
                </a:solidFill>
              </a:rPr>
            </a:br>
            <a:br>
              <a:rPr lang="en-US" dirty="0"/>
            </a:br>
            <a:endParaRPr lang="en-GB" dirty="0"/>
          </a:p>
        </p:txBody>
      </p:sp>
      <p:sp>
        <p:nvSpPr>
          <p:cNvPr id="6" name="Rectangle 5"/>
          <p:cNvSpPr/>
          <p:nvPr/>
        </p:nvSpPr>
        <p:spPr>
          <a:xfrm>
            <a:off x="1085260" y="908720"/>
            <a:ext cx="7416824" cy="4616648"/>
          </a:xfrm>
          <a:prstGeom prst="rect">
            <a:avLst/>
          </a:prstGeom>
        </p:spPr>
        <p:txBody>
          <a:bodyPr wrap="square">
            <a:spAutoFit/>
          </a:bodyPr>
          <a:lstStyle/>
          <a:p>
            <a:pPr marL="285750" indent="-285750" defTabSz="914400">
              <a:spcBef>
                <a:spcPts val="300"/>
              </a:spcBef>
              <a:spcAft>
                <a:spcPts val="300"/>
              </a:spcAft>
              <a:buFont typeface="Arial" panose="020B0604020202020204" pitchFamily="34" charset="0"/>
              <a:buChar char="•"/>
            </a:pPr>
            <a:r>
              <a:rPr lang="en-GB" sz="2400" dirty="0">
                <a:solidFill>
                  <a:prstClr val="black"/>
                </a:solidFill>
                <a:latin typeface="Calibri"/>
              </a:rPr>
              <a:t>Market gap in the provision of debt and equity finance in </a:t>
            </a:r>
            <a:r>
              <a:rPr lang="en-GB" sz="2400" dirty="0" err="1">
                <a:solidFill>
                  <a:prstClr val="black"/>
                </a:solidFill>
                <a:latin typeface="Calibri"/>
              </a:rPr>
              <a:t>CIoS</a:t>
            </a:r>
            <a:endParaRPr lang="en-GB" sz="2400" dirty="0">
              <a:solidFill>
                <a:prstClr val="black"/>
              </a:solidFill>
              <a:latin typeface="Calibri"/>
            </a:endParaRPr>
          </a:p>
          <a:p>
            <a:pPr defTabSz="914400">
              <a:spcBef>
                <a:spcPts val="300"/>
              </a:spcBef>
              <a:spcAft>
                <a:spcPts val="300"/>
              </a:spcAft>
            </a:pPr>
            <a:endParaRPr lang="en-GB" sz="2400" dirty="0">
              <a:solidFill>
                <a:prstClr val="black"/>
              </a:solidFill>
              <a:latin typeface="Calibri"/>
            </a:endParaRPr>
          </a:p>
          <a:p>
            <a:pPr marL="285750" indent="-285750" defTabSz="914400">
              <a:spcBef>
                <a:spcPts val="300"/>
              </a:spcBef>
              <a:spcAft>
                <a:spcPts val="300"/>
              </a:spcAft>
              <a:buFont typeface="Arial" panose="020B0604020202020204" pitchFamily="34" charset="0"/>
              <a:buChar char="•"/>
            </a:pPr>
            <a:r>
              <a:rPr lang="en-GB" sz="2400" dirty="0">
                <a:solidFill>
                  <a:prstClr val="black"/>
                </a:solidFill>
                <a:latin typeface="Calibri"/>
              </a:rPr>
              <a:t>Access to finance is a much higher barrier to growth than the English average </a:t>
            </a:r>
          </a:p>
          <a:p>
            <a:pPr defTabSz="914400">
              <a:spcBef>
                <a:spcPts val="300"/>
              </a:spcBef>
              <a:spcAft>
                <a:spcPts val="300"/>
              </a:spcAft>
            </a:pPr>
            <a:endParaRPr lang="en-GB" sz="2400" dirty="0">
              <a:solidFill>
                <a:prstClr val="black"/>
              </a:solidFill>
              <a:latin typeface="Calibri"/>
            </a:endParaRPr>
          </a:p>
          <a:p>
            <a:pPr marL="285750" indent="-285750" defTabSz="914400">
              <a:spcBef>
                <a:spcPts val="300"/>
              </a:spcBef>
              <a:spcAft>
                <a:spcPts val="300"/>
              </a:spcAft>
              <a:buFont typeface="Arial" panose="020B0604020202020204" pitchFamily="34" charset="0"/>
              <a:buChar char="•"/>
            </a:pPr>
            <a:r>
              <a:rPr lang="en-GB" sz="2400" dirty="0">
                <a:solidFill>
                  <a:prstClr val="black"/>
                </a:solidFill>
                <a:latin typeface="Calibri"/>
              </a:rPr>
              <a:t>An equity gap in start-up, early stage and development capital</a:t>
            </a:r>
          </a:p>
          <a:p>
            <a:pPr defTabSz="914400">
              <a:spcBef>
                <a:spcPts val="300"/>
              </a:spcBef>
              <a:spcAft>
                <a:spcPts val="300"/>
              </a:spcAft>
            </a:pPr>
            <a:endParaRPr lang="en-GB" sz="2400" dirty="0">
              <a:solidFill>
                <a:prstClr val="black"/>
              </a:solidFill>
              <a:latin typeface="Calibri"/>
            </a:endParaRPr>
          </a:p>
          <a:p>
            <a:pPr marL="285750" indent="-285750" defTabSz="914400">
              <a:spcBef>
                <a:spcPts val="300"/>
              </a:spcBef>
              <a:spcAft>
                <a:spcPts val="300"/>
              </a:spcAft>
              <a:buFont typeface="Arial" panose="020B0604020202020204" pitchFamily="34" charset="0"/>
              <a:buChar char="•"/>
            </a:pPr>
            <a:r>
              <a:rPr lang="en-GB" sz="2400" dirty="0">
                <a:solidFill>
                  <a:prstClr val="black"/>
                </a:solidFill>
                <a:latin typeface="Calibri"/>
              </a:rPr>
              <a:t>High growth businesses unable to obtain debt finance from traditional sources</a:t>
            </a:r>
          </a:p>
        </p:txBody>
      </p:sp>
    </p:spTree>
    <p:extLst>
      <p:ext uri="{BB962C8B-B14F-4D97-AF65-F5344CB8AC3E}">
        <p14:creationId xmlns:p14="http://schemas.microsoft.com/office/powerpoint/2010/main" val="3937675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E5AAD-9436-4AD9-908A-BFB6F79A610E}"/>
              </a:ext>
            </a:extLst>
          </p:cNvPr>
          <p:cNvSpPr>
            <a:spLocks noGrp="1"/>
          </p:cNvSpPr>
          <p:nvPr>
            <p:ph type="ctrTitle"/>
          </p:nvPr>
        </p:nvSpPr>
        <p:spPr/>
        <p:txBody>
          <a:bodyPr/>
          <a:lstStyle/>
          <a:p>
            <a:r>
              <a:rPr lang="en-GB" dirty="0"/>
              <a:t> </a:t>
            </a:r>
          </a:p>
        </p:txBody>
      </p:sp>
      <p:sp>
        <p:nvSpPr>
          <p:cNvPr id="3" name="Subtitle 2">
            <a:extLst>
              <a:ext uri="{FF2B5EF4-FFF2-40B4-BE49-F238E27FC236}">
                <a16:creationId xmlns:a16="http://schemas.microsoft.com/office/drawing/2014/main" id="{59D97CB6-EDEF-45CF-A5DA-532926B7D27E}"/>
              </a:ext>
            </a:extLst>
          </p:cNvPr>
          <p:cNvSpPr>
            <a:spLocks noGrp="1"/>
          </p:cNvSpPr>
          <p:nvPr>
            <p:ph type="subTitle" idx="1"/>
          </p:nvPr>
        </p:nvSpPr>
        <p:spPr/>
        <p:txBody>
          <a:bodyPr/>
          <a:lstStyle/>
          <a:p>
            <a:r>
              <a:rPr lang="en-GB" sz="2800" dirty="0">
                <a:solidFill>
                  <a:srgbClr val="212952"/>
                </a:solidFill>
              </a:rPr>
              <a:t>Ken Cooper </a:t>
            </a:r>
          </a:p>
          <a:p>
            <a:r>
              <a:rPr lang="en-GB" sz="2800" dirty="0">
                <a:solidFill>
                  <a:srgbClr val="212952"/>
                </a:solidFill>
              </a:rPr>
              <a:t>Managing Director, Venture Capital Solutions</a:t>
            </a:r>
          </a:p>
          <a:p>
            <a:r>
              <a:rPr lang="en-GB" sz="2800" dirty="0">
                <a:solidFill>
                  <a:srgbClr val="212952"/>
                </a:solidFill>
              </a:rPr>
              <a:t>British Business Bank </a:t>
            </a:r>
          </a:p>
        </p:txBody>
      </p:sp>
    </p:spTree>
    <p:extLst>
      <p:ext uri="{BB962C8B-B14F-4D97-AF65-F5344CB8AC3E}">
        <p14:creationId xmlns:p14="http://schemas.microsoft.com/office/powerpoint/2010/main" val="227329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76487" y="1130007"/>
            <a:ext cx="4328865" cy="2210176"/>
          </a:xfrm>
          <a:prstGeom prst="rect">
            <a:avLst/>
          </a:prstGeom>
          <a:solidFill>
            <a:srgbClr val="191E40"/>
          </a:solidFill>
          <a:ln>
            <a:noFill/>
          </a:ln>
          <a:effectLst>
            <a:outerShdw blurRad="508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defTabSz="422041">
              <a:spcBef>
                <a:spcPts val="1108"/>
              </a:spcBef>
              <a:spcAft>
                <a:spcPts val="1108"/>
              </a:spcAft>
              <a:defRPr/>
            </a:pPr>
            <a:r>
              <a:rPr lang="en-US" sz="1662" dirty="0">
                <a:solidFill>
                  <a:srgbClr val="FFFFFF"/>
                </a:solidFill>
                <a:latin typeface="Verdana"/>
                <a:cs typeface="Verdana"/>
              </a:rPr>
              <a:t>The UK’s economic development bank</a:t>
            </a:r>
          </a:p>
          <a:p>
            <a:pPr defTabSz="422041">
              <a:spcBef>
                <a:spcPts val="1108"/>
              </a:spcBef>
              <a:spcAft>
                <a:spcPts val="1108"/>
              </a:spcAft>
              <a:defRPr/>
            </a:pPr>
            <a:r>
              <a:rPr lang="en-US" sz="1662" dirty="0">
                <a:solidFill>
                  <a:srgbClr val="FFFFFF"/>
                </a:solidFill>
                <a:latin typeface="Verdana"/>
                <a:cs typeface="Verdana"/>
              </a:rPr>
              <a:t>An independent plc since Nov 2014,  UK government is sole shareholder</a:t>
            </a:r>
          </a:p>
          <a:p>
            <a:pPr defTabSz="422041">
              <a:spcBef>
                <a:spcPts val="1108"/>
              </a:spcBef>
              <a:spcAft>
                <a:spcPts val="1108"/>
              </a:spcAft>
              <a:defRPr/>
            </a:pPr>
            <a:r>
              <a:rPr lang="en-US" sz="1662" dirty="0">
                <a:solidFill>
                  <a:srgbClr val="FFFFFF"/>
                </a:solidFill>
                <a:latin typeface="Verdana"/>
                <a:cs typeface="Verdana"/>
              </a:rPr>
              <a:t>We work with 100+ partners, delivering £10bn of finance to 60,000 businesses</a:t>
            </a:r>
          </a:p>
        </p:txBody>
      </p:sp>
      <p:sp>
        <p:nvSpPr>
          <p:cNvPr id="2" name="Title 1"/>
          <p:cNvSpPr>
            <a:spLocks noGrp="1"/>
          </p:cNvSpPr>
          <p:nvPr>
            <p:ph type="ctrTitle"/>
          </p:nvPr>
        </p:nvSpPr>
        <p:spPr>
          <a:xfrm>
            <a:off x="576487" y="263770"/>
            <a:ext cx="7944897" cy="425695"/>
          </a:xfrm>
        </p:spPr>
        <p:txBody>
          <a:bodyPr/>
          <a:lstStyle/>
          <a:p>
            <a:r>
              <a:rPr lang="en-US" dirty="0"/>
              <a:t>The British Business Bank</a:t>
            </a:r>
          </a:p>
        </p:txBody>
      </p:sp>
      <p:sp>
        <p:nvSpPr>
          <p:cNvPr id="7" name="Slide Number Placeholder 6"/>
          <p:cNvSpPr>
            <a:spLocks noGrp="1"/>
          </p:cNvSpPr>
          <p:nvPr>
            <p:ph type="sldNum" sz="quarter" idx="10"/>
          </p:nvPr>
        </p:nvSpPr>
        <p:spPr/>
        <p:txBody>
          <a:bodyPr/>
          <a:lstStyle/>
          <a:p>
            <a:pPr defTabSz="422041">
              <a:defRPr/>
            </a:pPr>
            <a:endParaRPr lang="en-GB" sz="1662" dirty="0">
              <a:solidFill>
                <a:prstClr val="black"/>
              </a:solidFill>
              <a:latin typeface="Calibri"/>
            </a:endParaRPr>
          </a:p>
        </p:txBody>
      </p:sp>
      <p:pic>
        <p:nvPicPr>
          <p:cNvPr id="31" name="Picture 30"/>
          <p:cNvPicPr>
            <a:picLocks noChangeAspect="1"/>
          </p:cNvPicPr>
          <p:nvPr/>
        </p:nvPicPr>
        <p:blipFill>
          <a:blip r:embed="rId3"/>
          <a:stretch>
            <a:fillRect/>
          </a:stretch>
        </p:blipFill>
        <p:spPr>
          <a:xfrm>
            <a:off x="273651" y="5265778"/>
            <a:ext cx="1389022" cy="525576"/>
          </a:xfrm>
          <a:prstGeom prst="rect">
            <a:avLst/>
          </a:prstGeom>
        </p:spPr>
      </p:pic>
      <p:pic>
        <p:nvPicPr>
          <p:cNvPr id="9" name="Picture 8" descr="shutterstock_165925427.jpg"/>
          <p:cNvPicPr>
            <a:picLocks noChangeAspect="1"/>
          </p:cNvPicPr>
          <p:nvPr/>
        </p:nvPicPr>
        <p:blipFill rotWithShape="1">
          <a:blip r:embed="rId4">
            <a:extLst>
              <a:ext uri="{28A0092B-C50C-407E-A947-70E740481C1C}">
                <a14:useLocalDpi xmlns:a14="http://schemas.microsoft.com/office/drawing/2010/main" val="0"/>
              </a:ext>
            </a:extLst>
          </a:blip>
          <a:srcRect t="11707" b="1993"/>
          <a:stretch/>
        </p:blipFill>
        <p:spPr>
          <a:xfrm>
            <a:off x="5023106" y="1130007"/>
            <a:ext cx="4216994" cy="2210176"/>
          </a:xfrm>
          <a:prstGeom prst="rect">
            <a:avLst/>
          </a:prstGeom>
          <a:effectLst>
            <a:outerShdw blurRad="50800" dist="38100" dir="2700000" algn="tl" rotWithShape="0">
              <a:prstClr val="black">
                <a:alpha val="40000"/>
              </a:prstClr>
            </a:outerShdw>
          </a:effectLst>
        </p:spPr>
      </p:pic>
      <p:sp>
        <p:nvSpPr>
          <p:cNvPr id="12" name="Rectangle 11"/>
          <p:cNvSpPr/>
          <p:nvPr/>
        </p:nvSpPr>
        <p:spPr>
          <a:xfrm>
            <a:off x="1006549" y="3490480"/>
            <a:ext cx="1472266" cy="291170"/>
          </a:xfrm>
          <a:prstGeom prst="rect">
            <a:avLst/>
          </a:prstGeom>
        </p:spPr>
        <p:txBody>
          <a:bodyPr wrap="square">
            <a:spAutoFit/>
          </a:bodyPr>
          <a:lstStyle/>
          <a:p>
            <a:pPr defTabSz="422041">
              <a:defRPr/>
            </a:pPr>
            <a:endParaRPr lang="en-US" sz="1292" dirty="0">
              <a:solidFill>
                <a:srgbClr val="240489"/>
              </a:solidFill>
              <a:latin typeface="Calibri"/>
            </a:endParaRPr>
          </a:p>
        </p:txBody>
      </p:sp>
      <p:sp>
        <p:nvSpPr>
          <p:cNvPr id="21" name="Right Arrow 20"/>
          <p:cNvSpPr/>
          <p:nvPr/>
        </p:nvSpPr>
        <p:spPr>
          <a:xfrm>
            <a:off x="4813143" y="4023199"/>
            <a:ext cx="475082" cy="234084"/>
          </a:xfrm>
          <a:prstGeom prst="rightArrow">
            <a:avLst/>
          </a:prstGeom>
          <a:solidFill>
            <a:srgbClr val="191E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22041">
              <a:defRPr/>
            </a:pPr>
            <a:endParaRPr lang="en-US" sz="1662" dirty="0">
              <a:solidFill>
                <a:prstClr val="white"/>
              </a:solidFill>
              <a:latin typeface="Calibri"/>
            </a:endParaRPr>
          </a:p>
        </p:txBody>
      </p:sp>
      <p:pic>
        <p:nvPicPr>
          <p:cNvPr id="10" name="Picture 9" descr="SULCo log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8132" y="5162376"/>
            <a:ext cx="1516497" cy="703385"/>
          </a:xfrm>
          <a:prstGeom prst="rect">
            <a:avLst/>
          </a:prstGeom>
        </p:spPr>
      </p:pic>
      <p:pic>
        <p:nvPicPr>
          <p:cNvPr id="13" name="Picture 12" descr="BBB.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0675" y="5261811"/>
            <a:ext cx="1835162" cy="534392"/>
          </a:xfrm>
          <a:prstGeom prst="rect">
            <a:avLst/>
          </a:prstGeom>
        </p:spPr>
      </p:pic>
      <p:pic>
        <p:nvPicPr>
          <p:cNvPr id="18" name="Picture 17" descr="MEIF.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3548" y="5261811"/>
            <a:ext cx="1526700" cy="758207"/>
          </a:xfrm>
          <a:prstGeom prst="rect">
            <a:avLst/>
          </a:prstGeom>
        </p:spPr>
      </p:pic>
      <p:pic>
        <p:nvPicPr>
          <p:cNvPr id="19" name="Picture 18" descr="NPIF.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27255" y="5265778"/>
            <a:ext cx="1455374" cy="682163"/>
          </a:xfrm>
          <a:prstGeom prst="rect">
            <a:avLst/>
          </a:prstGeom>
        </p:spPr>
      </p:pic>
      <p:sp>
        <p:nvSpPr>
          <p:cNvPr id="24" name="Slide Number Placeholder 3">
            <a:extLst>
              <a:ext uri="{FF2B5EF4-FFF2-40B4-BE49-F238E27FC236}">
                <a16:creationId xmlns:a16="http://schemas.microsoft.com/office/drawing/2014/main" id="{DBF71529-8252-46B8-A1D6-6F48EEB047AC}"/>
              </a:ext>
            </a:extLst>
          </p:cNvPr>
          <p:cNvSpPr>
            <a:spLocks noGrp="1"/>
          </p:cNvSpPr>
          <p:nvPr>
            <p:ph type="sldNum" sz="quarter" idx="4"/>
          </p:nvPr>
        </p:nvSpPr>
        <p:spPr>
          <a:xfrm>
            <a:off x="5144467" y="6131176"/>
            <a:ext cx="2940316" cy="337038"/>
          </a:xfrm>
        </p:spPr>
        <p:txBody>
          <a:bodyPr/>
          <a:lstStyle/>
          <a:p>
            <a:pPr algn="ctr" defTabSz="422041">
              <a:defRPr/>
            </a:pPr>
            <a:endParaRPr lang="en-GB" sz="1108" dirty="0">
              <a:solidFill>
                <a:prstClr val="black">
                  <a:tint val="75000"/>
                </a:prstClr>
              </a:solidFill>
              <a:latin typeface="Calibri"/>
            </a:endParaRPr>
          </a:p>
        </p:txBody>
      </p:sp>
      <p:sp>
        <p:nvSpPr>
          <p:cNvPr id="3" name="TextBox 2">
            <a:extLst>
              <a:ext uri="{FF2B5EF4-FFF2-40B4-BE49-F238E27FC236}">
                <a16:creationId xmlns:a16="http://schemas.microsoft.com/office/drawing/2014/main" id="{4C16A709-8974-4728-A8E8-D5D2BD5ED60E}"/>
              </a:ext>
            </a:extLst>
          </p:cNvPr>
          <p:cNvSpPr txBox="1"/>
          <p:nvPr/>
        </p:nvSpPr>
        <p:spPr>
          <a:xfrm>
            <a:off x="5373900" y="3428577"/>
            <a:ext cx="3985089" cy="1796646"/>
          </a:xfrm>
          <a:prstGeom prst="rect">
            <a:avLst/>
          </a:prstGeom>
          <a:noFill/>
          <a:effectLst>
            <a:outerShdw blurRad="50800" dist="38100" dir="8100000" algn="tr" rotWithShape="0">
              <a:schemeClr val="bg1">
                <a:alpha val="40000"/>
              </a:schemeClr>
            </a:outerShdw>
          </a:effectLst>
        </p:spPr>
        <p:txBody>
          <a:bodyPr wrap="square" rtlCol="0">
            <a:spAutoFit/>
          </a:bodyPr>
          <a:lstStyle/>
          <a:p>
            <a:pPr defTabSz="422041">
              <a:defRPr/>
            </a:pPr>
            <a:r>
              <a:rPr lang="en-US" sz="2215" dirty="0">
                <a:solidFill>
                  <a:srgbClr val="212952"/>
                </a:solidFill>
                <a:latin typeface="Calibri"/>
              </a:rPr>
              <a:t>This helps UK businesses – including those across the Cornwall &amp; Isles of </a:t>
            </a:r>
            <a:r>
              <a:rPr lang="en-US" sz="2215" dirty="0" err="1">
                <a:solidFill>
                  <a:srgbClr val="212952"/>
                </a:solidFill>
                <a:latin typeface="Calibri"/>
              </a:rPr>
              <a:t>Scilly</a:t>
            </a:r>
            <a:r>
              <a:rPr lang="en-US" sz="2215" dirty="0">
                <a:solidFill>
                  <a:srgbClr val="212952"/>
                </a:solidFill>
                <a:latin typeface="Calibri"/>
              </a:rPr>
              <a:t> region – to thrive and prosper, building economic activity</a:t>
            </a:r>
            <a:endParaRPr lang="en-GB" sz="2215" dirty="0">
              <a:solidFill>
                <a:srgbClr val="212952"/>
              </a:solidFill>
              <a:latin typeface="Calibri"/>
            </a:endParaRPr>
          </a:p>
        </p:txBody>
      </p:sp>
      <p:sp>
        <p:nvSpPr>
          <p:cNvPr id="4" name="TextBox 3">
            <a:extLst>
              <a:ext uri="{FF2B5EF4-FFF2-40B4-BE49-F238E27FC236}">
                <a16:creationId xmlns:a16="http://schemas.microsoft.com/office/drawing/2014/main" id="{6AA20C81-61E4-4976-BB1D-EC2AF79A9391}"/>
              </a:ext>
            </a:extLst>
          </p:cNvPr>
          <p:cNvSpPr txBox="1"/>
          <p:nvPr/>
        </p:nvSpPr>
        <p:spPr>
          <a:xfrm>
            <a:off x="742379" y="3565918"/>
            <a:ext cx="3985089" cy="1114921"/>
          </a:xfrm>
          <a:prstGeom prst="rect">
            <a:avLst/>
          </a:prstGeom>
          <a:noFill/>
          <a:ln>
            <a:noFill/>
          </a:ln>
          <a:effectLst>
            <a:outerShdw blurRad="50800" dist="38100" dir="8100000" algn="tr" rotWithShape="0">
              <a:schemeClr val="bg1">
                <a:alpha val="40000"/>
              </a:schemeClr>
            </a:outerShdw>
          </a:effectLst>
        </p:spPr>
        <p:txBody>
          <a:bodyPr wrap="square" rtlCol="0">
            <a:spAutoFit/>
          </a:bodyPr>
          <a:lstStyle/>
          <a:p>
            <a:pPr defTabSz="422041">
              <a:defRPr/>
            </a:pPr>
            <a:r>
              <a:rPr lang="en-US" sz="2215" dirty="0">
                <a:solidFill>
                  <a:srgbClr val="212952"/>
                </a:solidFill>
                <a:latin typeface="Calibri"/>
              </a:rPr>
              <a:t>We improve finance markets for smaller businesses, so they work more effectively and dynamically</a:t>
            </a:r>
            <a:endParaRPr lang="en-GB" sz="2215" dirty="0">
              <a:solidFill>
                <a:srgbClr val="212952"/>
              </a:solidFill>
              <a:latin typeface="Calibri"/>
            </a:endParaRPr>
          </a:p>
        </p:txBody>
      </p:sp>
      <p:pic>
        <p:nvPicPr>
          <p:cNvPr id="6" name="Picture 5" descr="A close up of a logo&#10;&#10;Description generated with very high confidence">
            <a:extLst>
              <a:ext uri="{FF2B5EF4-FFF2-40B4-BE49-F238E27FC236}">
                <a16:creationId xmlns:a16="http://schemas.microsoft.com/office/drawing/2014/main" id="{029131E0-EAF6-4800-BB3C-B7CB7F2D6B00}"/>
              </a:ext>
            </a:extLst>
          </p:cNvPr>
          <p:cNvPicPr>
            <a:picLocks noChangeAspect="1"/>
          </p:cNvPicPr>
          <p:nvPr/>
        </p:nvPicPr>
        <p:blipFill>
          <a:blip r:embed="rId9"/>
          <a:stretch>
            <a:fillRect/>
          </a:stretch>
        </p:blipFill>
        <p:spPr>
          <a:xfrm>
            <a:off x="6718595" y="5225223"/>
            <a:ext cx="1526700" cy="635782"/>
          </a:xfrm>
          <a:prstGeom prst="rect">
            <a:avLst/>
          </a:prstGeom>
        </p:spPr>
      </p:pic>
    </p:spTree>
    <p:extLst>
      <p:ext uri="{BB962C8B-B14F-4D97-AF65-F5344CB8AC3E}">
        <p14:creationId xmlns:p14="http://schemas.microsoft.com/office/powerpoint/2010/main" val="4381743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_rels/them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image" Target="../media/image11.jpeg"/></Relationships>
</file>

<file path=ppt/theme/theme1.xml><?xml version="1.0" encoding="utf-8"?>
<a:theme xmlns:a="http://schemas.openxmlformats.org/drawingml/2006/main" name="Header – straplin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Disclaimer – Straplin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Header – straplin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Median">
  <a:themeElements>
    <a:clrScheme name="Custom 1">
      <a:dk1>
        <a:srgbClr val="7A7464"/>
      </a:dk1>
      <a:lt1>
        <a:sysClr val="window" lastClr="FFFFFF"/>
      </a:lt1>
      <a:dk2>
        <a:srgbClr val="02A9FC"/>
      </a:dk2>
      <a:lt2>
        <a:srgbClr val="C5C1B8"/>
      </a:lt2>
      <a:accent1>
        <a:srgbClr val="7A7464"/>
      </a:accent1>
      <a:accent2>
        <a:srgbClr val="7A7464"/>
      </a:accent2>
      <a:accent3>
        <a:srgbClr val="7A7464"/>
      </a:accent3>
      <a:accent4>
        <a:srgbClr val="7A7464"/>
      </a:accent4>
      <a:accent5>
        <a:srgbClr val="7A7464"/>
      </a:accent5>
      <a:accent6>
        <a:srgbClr val="7A7464"/>
      </a:accent6>
      <a:hlink>
        <a:srgbClr val="02A9FC"/>
      </a:hlink>
      <a:folHlink>
        <a:srgbClr val="02A9FC"/>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7A7464"/>
    </a:dk1>
    <a:lt1>
      <a:sysClr val="window" lastClr="FFFFFF"/>
    </a:lt1>
    <a:dk2>
      <a:srgbClr val="02A9FC"/>
    </a:dk2>
    <a:lt2>
      <a:srgbClr val="C5C1B8"/>
    </a:lt2>
    <a:accent1>
      <a:srgbClr val="7A7464"/>
    </a:accent1>
    <a:accent2>
      <a:srgbClr val="7A7464"/>
    </a:accent2>
    <a:accent3>
      <a:srgbClr val="7A7464"/>
    </a:accent3>
    <a:accent4>
      <a:srgbClr val="7A7464"/>
    </a:accent4>
    <a:accent5>
      <a:srgbClr val="7A7464"/>
    </a:accent5>
    <a:accent6>
      <a:srgbClr val="7A7464"/>
    </a:accent6>
    <a:hlink>
      <a:srgbClr val="02A9FC"/>
    </a:hlink>
    <a:folHlink>
      <a:srgbClr val="02A9FC"/>
    </a:folHlink>
  </a:clrScheme>
</a:themeOverride>
</file>

<file path=ppt/theme/themeOverride2.xml><?xml version="1.0" encoding="utf-8"?>
<a:themeOverride xmlns:a="http://schemas.openxmlformats.org/drawingml/2006/main">
  <a:clrScheme name="Custom 1">
    <a:dk1>
      <a:srgbClr val="7A7464"/>
    </a:dk1>
    <a:lt1>
      <a:sysClr val="window" lastClr="FFFFFF"/>
    </a:lt1>
    <a:dk2>
      <a:srgbClr val="02A9FC"/>
    </a:dk2>
    <a:lt2>
      <a:srgbClr val="C5C1B8"/>
    </a:lt2>
    <a:accent1>
      <a:srgbClr val="7A7464"/>
    </a:accent1>
    <a:accent2>
      <a:srgbClr val="7A7464"/>
    </a:accent2>
    <a:accent3>
      <a:srgbClr val="7A7464"/>
    </a:accent3>
    <a:accent4>
      <a:srgbClr val="7A7464"/>
    </a:accent4>
    <a:accent5>
      <a:srgbClr val="7A7464"/>
    </a:accent5>
    <a:accent6>
      <a:srgbClr val="7A7464"/>
    </a:accent6>
    <a:hlink>
      <a:srgbClr val="02A9FC"/>
    </a:hlink>
    <a:folHlink>
      <a:srgbClr val="02A9FC"/>
    </a:folHlink>
  </a:clrScheme>
</a:themeOverride>
</file>

<file path=docProps/app.xml><?xml version="1.0" encoding="utf-8"?>
<Properties xmlns="http://schemas.openxmlformats.org/officeDocument/2006/extended-properties" xmlns:vt="http://schemas.openxmlformats.org/officeDocument/2006/docPropsVTypes">
  <TotalTime>8310</TotalTime>
  <Words>1768</Words>
  <Application>Microsoft Office PowerPoint</Application>
  <PresentationFormat>A4 Paper (210x297 mm)</PresentationFormat>
  <Paragraphs>311</Paragraphs>
  <Slides>30</Slides>
  <Notes>9</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30</vt:i4>
      </vt:variant>
    </vt:vector>
  </HeadingPairs>
  <TitlesOfParts>
    <vt:vector size="44" baseType="lpstr">
      <vt:lpstr>Arial</vt:lpstr>
      <vt:lpstr>Arial Rounded MT Bold</vt:lpstr>
      <vt:lpstr>Calibri</vt:lpstr>
      <vt:lpstr>Trebuchet MS</vt:lpstr>
      <vt:lpstr>Tw Cen MT</vt:lpstr>
      <vt:lpstr>VAGRounded LT Light</vt:lpstr>
      <vt:lpstr>Verdana</vt:lpstr>
      <vt:lpstr>Wingdings</vt:lpstr>
      <vt:lpstr>Header – strapline 1</vt:lpstr>
      <vt:lpstr>Content Slide</vt:lpstr>
      <vt:lpstr>Disclaimer – Strapline 1</vt:lpstr>
      <vt:lpstr>1_Header – strapline 1</vt:lpstr>
      <vt:lpstr>Median</vt:lpstr>
      <vt:lpstr>blank</vt:lpstr>
      <vt:lpstr>PowerPoint Presentation</vt:lpstr>
      <vt:lpstr>Welcome </vt:lpstr>
      <vt:lpstr>PowerPoint Presentation</vt:lpstr>
      <vt:lpstr>PowerPoint Presentation</vt:lpstr>
      <vt:lpstr>PowerPoint Presentation</vt:lpstr>
      <vt:lpstr>PowerPoint Presentation</vt:lpstr>
      <vt:lpstr>Cornwall &amp; Isles of Scilly Finance Landscape   </vt:lpstr>
      <vt:lpstr> </vt:lpstr>
      <vt:lpstr>The British Business Bank</vt:lpstr>
      <vt:lpstr>Our Success – The Last 3 years</vt:lpstr>
      <vt:lpstr>Two New Objectives For BBB </vt:lpstr>
      <vt:lpstr>Our Regional Funds</vt:lpstr>
      <vt:lpstr>Addressing Regional Imbalances  </vt:lpstr>
      <vt:lpstr>Cornwall &amp; Isles of Scilly impact</vt:lpstr>
      <vt:lpstr>Financing The Region </vt:lpstr>
      <vt:lpstr>Meet The Fund Manager</vt:lpstr>
      <vt:lpstr>PowerPoint Presentation</vt:lpstr>
      <vt:lpstr>The FSE Group</vt:lpstr>
      <vt:lpstr>Introduction</vt:lpstr>
      <vt:lpstr>The FSE Group</vt:lpstr>
      <vt:lpstr>SWIG Finance</vt:lpstr>
      <vt:lpstr>CIoS Investment Fund</vt:lpstr>
      <vt:lpstr>Loans</vt:lpstr>
      <vt:lpstr>Equity Investments</vt:lpstr>
      <vt:lpstr>Application Process</vt:lpstr>
      <vt:lpstr>Our Approach</vt:lpstr>
      <vt:lpstr>More than Money</vt:lpstr>
      <vt:lpstr>What Our Clients Say</vt:lpstr>
      <vt:lpstr>Contact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Robin Worrall</dc:creator>
  <cp:lastModifiedBy>Lauren Tunnicliffe</cp:lastModifiedBy>
  <cp:revision>117</cp:revision>
  <cp:lastPrinted>2018-06-25T15:31:02Z</cp:lastPrinted>
  <dcterms:created xsi:type="dcterms:W3CDTF">2014-10-09T10:33:27Z</dcterms:created>
  <dcterms:modified xsi:type="dcterms:W3CDTF">2018-07-02T09:24:05Z</dcterms:modified>
</cp:coreProperties>
</file>